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649C90-C41D-4610-A309-EE64DFE60DE9}">
  <a:tblStyle styleId="{7E649C90-C41D-4610-A309-EE64DFE60DE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BCB3BA8-9D69-4E73-9979-E344B0165CBF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6B4C1D-A2AF-45A8-BE16-B6029DED1327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tcBdr/>
        <a:fill>
          <a:solidFill>
            <a:srgbClr val="D4E2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2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38D1926-D993-4909-B535-41018A0E2E3B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8EC3F5E-DC09-45F1-BE2F-2504C3C4AF7E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ECE7"/>
          </a:solidFill>
        </a:fill>
      </a:tcStyle>
    </a:wholeTbl>
    <a:band1H>
      <a:tcTxStyle/>
      <a:tcStyle>
        <a:tcBdr/>
        <a:fill>
          <a:solidFill>
            <a:srgbClr val="F8D6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8D6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hyperlink" Target="https://www.programiz.com/dsa/dijkstra-algorith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87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825623" y="504213"/>
            <a:ext cx="10431262" cy="5956916"/>
          </a:xfrm>
          <a:prstGeom prst="rect">
            <a:avLst/>
          </a:prstGeom>
          <a:solidFill>
            <a:srgbClr val="84AF9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3"/>
          <p:cNvGrpSpPr/>
          <p:nvPr/>
        </p:nvGrpSpPr>
        <p:grpSpPr>
          <a:xfrm>
            <a:off x="935113" y="1813906"/>
            <a:ext cx="10235647" cy="3045092"/>
            <a:chOff x="5093208" y="1461970"/>
            <a:chExt cx="6808163" cy="3045092"/>
          </a:xfrm>
        </p:grpSpPr>
        <p:sp>
          <p:nvSpPr>
            <p:cNvPr id="86" name="Google Shape;86;p13"/>
            <p:cNvSpPr txBox="1"/>
            <p:nvPr/>
          </p:nvSpPr>
          <p:spPr>
            <a:xfrm>
              <a:off x="5093208" y="1461970"/>
              <a:ext cx="669320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SCSA1304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ADVANCED DATA STRUCTURES</a:t>
              </a: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5098234" y="2500240"/>
              <a:ext cx="6803136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B.E CSE 2019-2023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III SEMESTER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3"/>
            <p:cNvSpPr txBox="1"/>
            <p:nvPr/>
          </p:nvSpPr>
          <p:spPr>
            <a:xfrm>
              <a:off x="5840644" y="3776283"/>
              <a:ext cx="5370576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VIRTUAL CLASS ROOM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8439810" y="4168508"/>
              <a:ext cx="31114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623" y="370238"/>
            <a:ext cx="10462186" cy="969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80101"/>
            <a:ext cx="875754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2"/>
          <p:cNvSpPr txBox="1"/>
          <p:nvPr/>
        </p:nvSpPr>
        <p:spPr>
          <a:xfrm>
            <a:off x="437877" y="655693"/>
            <a:ext cx="10972800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Spanning Tree – Kruskal’s Method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10" name="Google Shape;310;p22"/>
          <p:cNvCxnSpPr>
            <a:stCxn id="311" idx="6"/>
            <a:endCxn id="312" idx="2"/>
          </p:cNvCxnSpPr>
          <p:nvPr/>
        </p:nvCxnSpPr>
        <p:spPr>
          <a:xfrm>
            <a:off x="3382392" y="1548245"/>
            <a:ext cx="818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3" name="Google Shape;313;p22"/>
          <p:cNvCxnSpPr>
            <a:stCxn id="312" idx="6"/>
            <a:endCxn id="314" idx="2"/>
          </p:cNvCxnSpPr>
          <p:nvPr/>
        </p:nvCxnSpPr>
        <p:spPr>
          <a:xfrm>
            <a:off x="4591234" y="1548245"/>
            <a:ext cx="748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5" name="Google Shape;315;p22"/>
          <p:cNvCxnSpPr>
            <a:stCxn id="314" idx="4"/>
            <a:endCxn id="316" idx="0"/>
          </p:cNvCxnSpPr>
          <p:nvPr/>
        </p:nvCxnSpPr>
        <p:spPr>
          <a:xfrm>
            <a:off x="5535228" y="1732911"/>
            <a:ext cx="0" cy="6864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" name="Google Shape;317;p22"/>
          <p:cNvCxnSpPr>
            <a:stCxn id="312" idx="4"/>
            <a:endCxn id="318" idx="0"/>
          </p:cNvCxnSpPr>
          <p:nvPr/>
        </p:nvCxnSpPr>
        <p:spPr>
          <a:xfrm>
            <a:off x="4395926" y="1732911"/>
            <a:ext cx="4500" cy="687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19" name="Google Shape;319;p22"/>
          <p:cNvGrpSpPr/>
          <p:nvPr/>
        </p:nvGrpSpPr>
        <p:grpSpPr>
          <a:xfrm>
            <a:off x="2784139" y="1210931"/>
            <a:ext cx="3141705" cy="1893676"/>
            <a:chOff x="2784139" y="1210931"/>
            <a:chExt cx="3141705" cy="1893676"/>
          </a:xfrm>
        </p:grpSpPr>
        <p:cxnSp>
          <p:nvCxnSpPr>
            <p:cNvPr id="320" name="Google Shape;320;p22"/>
            <p:cNvCxnSpPr>
              <a:stCxn id="311" idx="4"/>
              <a:endCxn id="321" idx="0"/>
            </p:cNvCxnSpPr>
            <p:nvPr/>
          </p:nvCxnSpPr>
          <p:spPr>
            <a:xfrm>
              <a:off x="3187083" y="1732911"/>
              <a:ext cx="16200" cy="686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322" name="Google Shape;322;p22"/>
            <p:cNvGrpSpPr/>
            <p:nvPr/>
          </p:nvGrpSpPr>
          <p:grpSpPr>
            <a:xfrm>
              <a:off x="2784139" y="1210931"/>
              <a:ext cx="3141705" cy="1893676"/>
              <a:chOff x="2784139" y="1210931"/>
              <a:chExt cx="3141705" cy="1893676"/>
            </a:xfrm>
          </p:grpSpPr>
          <p:sp>
            <p:nvSpPr>
              <p:cNvPr id="311" name="Google Shape;311;p22"/>
              <p:cNvSpPr/>
              <p:nvPr/>
            </p:nvSpPr>
            <p:spPr>
              <a:xfrm>
                <a:off x="2991775" y="1363579"/>
                <a:ext cx="390617" cy="369332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rgbClr val="BA8C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</a:t>
                </a:r>
                <a:endParaRPr/>
              </a:p>
            </p:txBody>
          </p:sp>
          <p:sp>
            <p:nvSpPr>
              <p:cNvPr id="312" name="Google Shape;312;p22"/>
              <p:cNvSpPr/>
              <p:nvPr/>
            </p:nvSpPr>
            <p:spPr>
              <a:xfrm>
                <a:off x="4200617" y="1363579"/>
                <a:ext cx="390617" cy="369332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rgbClr val="BA8C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endParaRPr/>
              </a:p>
            </p:txBody>
          </p:sp>
          <p:sp>
            <p:nvSpPr>
              <p:cNvPr id="316" name="Google Shape;316;p22"/>
              <p:cNvSpPr/>
              <p:nvPr/>
            </p:nvSpPr>
            <p:spPr>
              <a:xfrm>
                <a:off x="5339919" y="2419459"/>
                <a:ext cx="390617" cy="369332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rgbClr val="BA8C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</a:t>
                </a:r>
                <a:endParaRPr/>
              </a:p>
            </p:txBody>
          </p:sp>
          <p:sp>
            <p:nvSpPr>
              <p:cNvPr id="314" name="Google Shape;314;p22"/>
              <p:cNvSpPr/>
              <p:nvPr/>
            </p:nvSpPr>
            <p:spPr>
              <a:xfrm>
                <a:off x="5339919" y="1363579"/>
                <a:ext cx="390617" cy="369332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rgbClr val="BA8C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</a:t>
                </a:r>
                <a:endParaRPr/>
              </a:p>
            </p:txBody>
          </p:sp>
          <p:sp>
            <p:nvSpPr>
              <p:cNvPr id="318" name="Google Shape;318;p22"/>
              <p:cNvSpPr/>
              <p:nvPr/>
            </p:nvSpPr>
            <p:spPr>
              <a:xfrm>
                <a:off x="4205056" y="2420030"/>
                <a:ext cx="390617" cy="369332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rgbClr val="BA8C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endParaRPr/>
              </a:p>
            </p:txBody>
          </p:sp>
          <p:sp>
            <p:nvSpPr>
              <p:cNvPr id="321" name="Google Shape;321;p22"/>
              <p:cNvSpPr/>
              <p:nvPr/>
            </p:nvSpPr>
            <p:spPr>
              <a:xfrm>
                <a:off x="3008050" y="2419459"/>
                <a:ext cx="390617" cy="369332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rgbClr val="BA8C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endParaRPr/>
              </a:p>
            </p:txBody>
          </p:sp>
          <p:cxnSp>
            <p:nvCxnSpPr>
              <p:cNvPr id="323" name="Google Shape;323;p22"/>
              <p:cNvCxnSpPr>
                <a:stCxn id="321" idx="6"/>
                <a:endCxn id="318" idx="2"/>
              </p:cNvCxnSpPr>
              <p:nvPr/>
            </p:nvCxnSpPr>
            <p:spPr>
              <a:xfrm>
                <a:off x="3398667" y="2604125"/>
                <a:ext cx="806400" cy="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4" name="Google Shape;324;p22"/>
              <p:cNvCxnSpPr>
                <a:stCxn id="318" idx="6"/>
                <a:endCxn id="316" idx="2"/>
              </p:cNvCxnSpPr>
              <p:nvPr/>
            </p:nvCxnSpPr>
            <p:spPr>
              <a:xfrm rot="10800000" flipH="1">
                <a:off x="4595673" y="2604096"/>
                <a:ext cx="744300" cy="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5" name="Google Shape;325;p22"/>
              <p:cNvCxnSpPr>
                <a:stCxn id="312" idx="3"/>
                <a:endCxn id="321" idx="7"/>
              </p:cNvCxnSpPr>
              <p:nvPr/>
            </p:nvCxnSpPr>
            <p:spPr>
              <a:xfrm flipH="1">
                <a:off x="3341322" y="1678824"/>
                <a:ext cx="916500" cy="79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6" name="Google Shape;326;p22"/>
              <p:cNvCxnSpPr>
                <a:stCxn id="314" idx="3"/>
                <a:endCxn id="318" idx="7"/>
              </p:cNvCxnSpPr>
              <p:nvPr/>
            </p:nvCxnSpPr>
            <p:spPr>
              <a:xfrm flipH="1">
                <a:off x="4538524" y="1678824"/>
                <a:ext cx="858600" cy="795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27" name="Google Shape;327;p22"/>
              <p:cNvSpPr txBox="1"/>
              <p:nvPr/>
            </p:nvSpPr>
            <p:spPr>
              <a:xfrm>
                <a:off x="3561426" y="1232429"/>
                <a:ext cx="39061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328" name="Google Shape;328;p22"/>
              <p:cNvSpPr txBox="1"/>
              <p:nvPr/>
            </p:nvSpPr>
            <p:spPr>
              <a:xfrm>
                <a:off x="2784139" y="1851606"/>
                <a:ext cx="39061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sp>
            <p:nvSpPr>
              <p:cNvPr id="329" name="Google Shape;329;p22"/>
              <p:cNvSpPr txBox="1"/>
              <p:nvPr/>
            </p:nvSpPr>
            <p:spPr>
              <a:xfrm>
                <a:off x="3536281" y="1755649"/>
                <a:ext cx="39061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sp>
            <p:nvSpPr>
              <p:cNvPr id="330" name="Google Shape;330;p22"/>
              <p:cNvSpPr txBox="1"/>
              <p:nvPr/>
            </p:nvSpPr>
            <p:spPr>
              <a:xfrm>
                <a:off x="3632936" y="2735275"/>
                <a:ext cx="39061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331" name="Google Shape;331;p22"/>
              <p:cNvSpPr txBox="1"/>
              <p:nvPr/>
            </p:nvSpPr>
            <p:spPr>
              <a:xfrm>
                <a:off x="4132305" y="1863490"/>
                <a:ext cx="39061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332" name="Google Shape;332;p22"/>
              <p:cNvSpPr txBox="1"/>
              <p:nvPr/>
            </p:nvSpPr>
            <p:spPr>
              <a:xfrm>
                <a:off x="4699246" y="1210931"/>
                <a:ext cx="39061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6</a:t>
                </a:r>
                <a:endParaRPr/>
              </a:p>
            </p:txBody>
          </p:sp>
          <p:sp>
            <p:nvSpPr>
              <p:cNvPr id="333" name="Google Shape;333;p22"/>
              <p:cNvSpPr txBox="1"/>
              <p:nvPr/>
            </p:nvSpPr>
            <p:spPr>
              <a:xfrm>
                <a:off x="4770267" y="1769654"/>
                <a:ext cx="39061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</a:t>
                </a:r>
                <a:endParaRPr/>
              </a:p>
            </p:txBody>
          </p:sp>
          <p:sp>
            <p:nvSpPr>
              <p:cNvPr id="334" name="Google Shape;334;p22"/>
              <p:cNvSpPr txBox="1"/>
              <p:nvPr/>
            </p:nvSpPr>
            <p:spPr>
              <a:xfrm>
                <a:off x="4825004" y="2734704"/>
                <a:ext cx="39061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  <p:sp>
            <p:nvSpPr>
              <p:cNvPr id="335" name="Google Shape;335;p22"/>
              <p:cNvSpPr txBox="1"/>
              <p:nvPr/>
            </p:nvSpPr>
            <p:spPr>
              <a:xfrm>
                <a:off x="5535227" y="1851606"/>
                <a:ext cx="39061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</p:grpSp>
      </p:grpSp>
      <p:graphicFrame>
        <p:nvGraphicFramePr>
          <p:cNvPr id="336" name="Google Shape;336;p22"/>
          <p:cNvGraphicFramePr/>
          <p:nvPr/>
        </p:nvGraphicFramePr>
        <p:xfrm>
          <a:off x="6656773" y="1547491"/>
          <a:ext cx="4624875" cy="370850"/>
        </p:xfrm>
        <a:graphic>
          <a:graphicData uri="http://schemas.openxmlformats.org/drawingml/2006/table">
            <a:tbl>
              <a:tblPr firstRow="1" bandRow="1">
                <a:noFill/>
                <a:tableStyleId>{7E649C90-C41D-4610-A309-EE64DFE60DE9}</a:tableStyleId>
              </a:tblPr>
              <a:tblGrid>
                <a:gridCol w="51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7" name="Google Shape;337;p22"/>
          <p:cNvSpPr txBox="1"/>
          <p:nvPr/>
        </p:nvSpPr>
        <p:spPr>
          <a:xfrm>
            <a:off x="9787631" y="2208057"/>
            <a:ext cx="1455938" cy="258532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 – 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 – 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 – 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 – 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BD – 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 – 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 – 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 – 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- 6</a:t>
            </a:r>
            <a:endParaRPr/>
          </a:p>
        </p:txBody>
      </p:sp>
      <p:sp>
        <p:nvSpPr>
          <p:cNvPr id="338" name="Google Shape;338;p22"/>
          <p:cNvSpPr txBox="1"/>
          <p:nvPr/>
        </p:nvSpPr>
        <p:spPr>
          <a:xfrm>
            <a:off x="6656773" y="2734704"/>
            <a:ext cx="2300796" cy="120032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Disjoint set:</a:t>
            </a:r>
            <a:endParaRPr/>
          </a:p>
          <a:p>
            <a:pPr marL="40005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romanLcParenR"/>
            </a:pP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set</a:t>
            </a:r>
            <a:endParaRPr/>
          </a:p>
          <a:p>
            <a:pPr marL="40005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romanLcParenR"/>
            </a:pP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set</a:t>
            </a:r>
            <a:endParaRPr/>
          </a:p>
          <a:p>
            <a:pPr marL="40005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romanLcParenR"/>
            </a:pP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Union</a:t>
            </a:r>
            <a:endParaRPr/>
          </a:p>
        </p:txBody>
      </p:sp>
      <p:sp>
        <p:nvSpPr>
          <p:cNvPr id="339" name="Google Shape;339;p22"/>
          <p:cNvSpPr txBox="1"/>
          <p:nvPr/>
        </p:nvSpPr>
        <p:spPr>
          <a:xfrm>
            <a:off x="1526958" y="5211191"/>
            <a:ext cx="4398885" cy="646331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– 2: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{A,D}</a:t>
            </a:r>
            <a:endParaRPr/>
          </a:p>
        </p:txBody>
      </p:sp>
      <p:sp>
        <p:nvSpPr>
          <p:cNvPr id="340" name="Google Shape;340;p22"/>
          <p:cNvSpPr txBox="1"/>
          <p:nvPr/>
        </p:nvSpPr>
        <p:spPr>
          <a:xfrm>
            <a:off x="230819" y="1528930"/>
            <a:ext cx="2347913" cy="2031325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- 1: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{A}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{B}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{C}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{D}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{E}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{F}</a:t>
            </a:r>
            <a:endParaRPr/>
          </a:p>
        </p:txBody>
      </p:sp>
      <p:cxnSp>
        <p:nvCxnSpPr>
          <p:cNvPr id="341" name="Google Shape;341;p22"/>
          <p:cNvCxnSpPr/>
          <p:nvPr/>
        </p:nvCxnSpPr>
        <p:spPr>
          <a:xfrm flipH="1">
            <a:off x="6782540" y="1438183"/>
            <a:ext cx="275208" cy="61255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2" name="Google Shape;342;p22"/>
          <p:cNvSpPr/>
          <p:nvPr/>
        </p:nvSpPr>
        <p:spPr>
          <a:xfrm>
            <a:off x="10555550" y="2232822"/>
            <a:ext cx="221941" cy="24072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8682" y="3995496"/>
            <a:ext cx="1402202" cy="419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97857"/>
            <a:ext cx="875754" cy="7078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9" name="Google Shape;349;p23"/>
          <p:cNvGraphicFramePr/>
          <p:nvPr/>
        </p:nvGraphicFramePr>
        <p:xfrm>
          <a:off x="948431" y="3500718"/>
          <a:ext cx="4624875" cy="370850"/>
        </p:xfrm>
        <a:graphic>
          <a:graphicData uri="http://schemas.openxmlformats.org/drawingml/2006/table">
            <a:tbl>
              <a:tblPr firstRow="1" bandRow="1">
                <a:noFill/>
                <a:tableStyleId>{7E649C90-C41D-4610-A309-EE64DFE60DE9}</a:tableStyleId>
              </a:tblPr>
              <a:tblGrid>
                <a:gridCol w="51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0" name="Google Shape;350;p23"/>
          <p:cNvGraphicFramePr/>
          <p:nvPr/>
        </p:nvGraphicFramePr>
        <p:xfrm>
          <a:off x="948431" y="545794"/>
          <a:ext cx="4624875" cy="370850"/>
        </p:xfrm>
        <a:graphic>
          <a:graphicData uri="http://schemas.openxmlformats.org/drawingml/2006/table">
            <a:tbl>
              <a:tblPr firstRow="1" bandRow="1">
                <a:noFill/>
                <a:tableStyleId>{7E649C90-C41D-4610-A309-EE64DFE60DE9}</a:tableStyleId>
              </a:tblPr>
              <a:tblGrid>
                <a:gridCol w="51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1" name="Google Shape;351;p23"/>
          <p:cNvSpPr txBox="1"/>
          <p:nvPr/>
        </p:nvSpPr>
        <p:spPr>
          <a:xfrm>
            <a:off x="9895642" y="618954"/>
            <a:ext cx="1455938" cy="258532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 – 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 – 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 – 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 – 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BD – 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 – 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 – 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 – 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- 6</a:t>
            </a:r>
            <a:endParaRPr/>
          </a:p>
        </p:txBody>
      </p:sp>
      <p:sp>
        <p:nvSpPr>
          <p:cNvPr id="352" name="Google Shape;352;p23"/>
          <p:cNvSpPr txBox="1"/>
          <p:nvPr/>
        </p:nvSpPr>
        <p:spPr>
          <a:xfrm>
            <a:off x="9895642" y="3653723"/>
            <a:ext cx="1455938" cy="258532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 – 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 – 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 – 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 – 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BD – 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 – 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 – 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 – 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- 6</a:t>
            </a:r>
            <a:endParaRPr/>
          </a:p>
        </p:txBody>
      </p:sp>
      <p:sp>
        <p:nvSpPr>
          <p:cNvPr id="353" name="Google Shape;353;p23"/>
          <p:cNvSpPr/>
          <p:nvPr/>
        </p:nvSpPr>
        <p:spPr>
          <a:xfrm>
            <a:off x="10623611" y="675910"/>
            <a:ext cx="221941" cy="24072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3"/>
          <p:cNvSpPr/>
          <p:nvPr/>
        </p:nvSpPr>
        <p:spPr>
          <a:xfrm>
            <a:off x="10623610" y="973590"/>
            <a:ext cx="221941" cy="24072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3"/>
          <p:cNvSpPr/>
          <p:nvPr/>
        </p:nvSpPr>
        <p:spPr>
          <a:xfrm>
            <a:off x="10623609" y="3644492"/>
            <a:ext cx="221941" cy="24072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3"/>
          <p:cNvSpPr/>
          <p:nvPr/>
        </p:nvSpPr>
        <p:spPr>
          <a:xfrm>
            <a:off x="10623608" y="3987012"/>
            <a:ext cx="221941" cy="24072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3"/>
          <p:cNvSpPr/>
          <p:nvPr/>
        </p:nvSpPr>
        <p:spPr>
          <a:xfrm>
            <a:off x="10623608" y="4280591"/>
            <a:ext cx="221941" cy="24072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8" name="Google Shape;358;p23"/>
          <p:cNvCxnSpPr/>
          <p:nvPr/>
        </p:nvCxnSpPr>
        <p:spPr>
          <a:xfrm flipH="1">
            <a:off x="948431" y="378230"/>
            <a:ext cx="409852" cy="71572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9" name="Google Shape;359;p23"/>
          <p:cNvCxnSpPr/>
          <p:nvPr/>
        </p:nvCxnSpPr>
        <p:spPr>
          <a:xfrm flipH="1">
            <a:off x="1589103" y="381740"/>
            <a:ext cx="248575" cy="71221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0" name="Google Shape;360;p23"/>
          <p:cNvCxnSpPr/>
          <p:nvPr/>
        </p:nvCxnSpPr>
        <p:spPr>
          <a:xfrm flipH="1">
            <a:off x="948431" y="3204277"/>
            <a:ext cx="398017" cy="78273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1" name="Google Shape;361;p23"/>
          <p:cNvCxnSpPr/>
          <p:nvPr/>
        </p:nvCxnSpPr>
        <p:spPr>
          <a:xfrm flipH="1">
            <a:off x="1589103" y="3357282"/>
            <a:ext cx="248575" cy="62973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2" name="Google Shape;362;p23"/>
          <p:cNvCxnSpPr/>
          <p:nvPr/>
        </p:nvCxnSpPr>
        <p:spPr>
          <a:xfrm flipH="1">
            <a:off x="2148396" y="3275860"/>
            <a:ext cx="159798" cy="83151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23"/>
          <p:cNvSpPr txBox="1"/>
          <p:nvPr/>
        </p:nvSpPr>
        <p:spPr>
          <a:xfrm>
            <a:off x="692457" y="1256120"/>
            <a:ext cx="4398885" cy="92333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– 2: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{A,D}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{B,C}</a:t>
            </a:r>
            <a:endParaRPr/>
          </a:p>
        </p:txBody>
      </p:sp>
      <p:pic>
        <p:nvPicPr>
          <p:cNvPr id="364" name="Google Shape;36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1342" y="2594624"/>
            <a:ext cx="1402202" cy="609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1342" y="1572788"/>
            <a:ext cx="1402202" cy="41913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3"/>
          <p:cNvSpPr txBox="1"/>
          <p:nvPr/>
        </p:nvSpPr>
        <p:spPr>
          <a:xfrm>
            <a:off x="822665" y="4413902"/>
            <a:ext cx="4398885" cy="646331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– 2: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{A,D}+{B,C} = {A,D,B,C}</a:t>
            </a:r>
            <a:endParaRPr/>
          </a:p>
        </p:txBody>
      </p:sp>
      <p:pic>
        <p:nvPicPr>
          <p:cNvPr id="367" name="Google Shape;367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6902" y="4031614"/>
            <a:ext cx="1607959" cy="166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23"/>
          <p:cNvCxnSpPr/>
          <p:nvPr/>
        </p:nvCxnSpPr>
        <p:spPr>
          <a:xfrm>
            <a:off x="7705817" y="4413902"/>
            <a:ext cx="0" cy="64633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9" name="Google Shape;369;p23"/>
          <p:cNvSpPr txBox="1"/>
          <p:nvPr/>
        </p:nvSpPr>
        <p:spPr>
          <a:xfrm>
            <a:off x="7853544" y="4521315"/>
            <a:ext cx="3316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80101"/>
            <a:ext cx="875754" cy="7078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5" name="Google Shape;375;p24"/>
          <p:cNvGraphicFramePr/>
          <p:nvPr/>
        </p:nvGraphicFramePr>
        <p:xfrm>
          <a:off x="796031" y="624214"/>
          <a:ext cx="4624875" cy="370850"/>
        </p:xfrm>
        <a:graphic>
          <a:graphicData uri="http://schemas.openxmlformats.org/drawingml/2006/table">
            <a:tbl>
              <a:tblPr firstRow="1" bandRow="1">
                <a:noFill/>
                <a:tableStyleId>{7E649C90-C41D-4610-A309-EE64DFE60DE9}</a:tableStyleId>
              </a:tblPr>
              <a:tblGrid>
                <a:gridCol w="51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6" name="Google Shape;376;p24"/>
          <p:cNvGraphicFramePr/>
          <p:nvPr/>
        </p:nvGraphicFramePr>
        <p:xfrm>
          <a:off x="796031" y="3500718"/>
          <a:ext cx="4624875" cy="370850"/>
        </p:xfrm>
        <a:graphic>
          <a:graphicData uri="http://schemas.openxmlformats.org/drawingml/2006/table">
            <a:tbl>
              <a:tblPr firstRow="1" bandRow="1">
                <a:noFill/>
                <a:tableStyleId>{7E649C90-C41D-4610-A309-EE64DFE60DE9}</a:tableStyleId>
              </a:tblPr>
              <a:tblGrid>
                <a:gridCol w="51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7" name="Google Shape;377;p24"/>
          <p:cNvSpPr txBox="1"/>
          <p:nvPr/>
        </p:nvSpPr>
        <p:spPr>
          <a:xfrm>
            <a:off x="9531657" y="624214"/>
            <a:ext cx="1455938" cy="258532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 – 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 – 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 – 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 – 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BD – 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 – 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 – 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 – 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- 6</a:t>
            </a:r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 flipH="1">
            <a:off x="796031" y="408373"/>
            <a:ext cx="402454" cy="92327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9" name="Google Shape;379;p24"/>
          <p:cNvCxnSpPr/>
          <p:nvPr/>
        </p:nvCxnSpPr>
        <p:spPr>
          <a:xfrm flipH="1">
            <a:off x="1204405" y="390617"/>
            <a:ext cx="535618" cy="97654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0" name="Google Shape;380;p24"/>
          <p:cNvCxnSpPr/>
          <p:nvPr/>
        </p:nvCxnSpPr>
        <p:spPr>
          <a:xfrm flipH="1">
            <a:off x="1890944" y="408373"/>
            <a:ext cx="319596" cy="92327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1" name="Google Shape;381;p24"/>
          <p:cNvCxnSpPr/>
          <p:nvPr/>
        </p:nvCxnSpPr>
        <p:spPr>
          <a:xfrm flipH="1">
            <a:off x="2432482" y="408373"/>
            <a:ext cx="301840" cy="92327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2" name="Google Shape;382;p24"/>
          <p:cNvCxnSpPr/>
          <p:nvPr/>
        </p:nvCxnSpPr>
        <p:spPr>
          <a:xfrm flipH="1">
            <a:off x="875754" y="3203597"/>
            <a:ext cx="402454" cy="92327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3" name="Google Shape;383;p24"/>
          <p:cNvCxnSpPr/>
          <p:nvPr/>
        </p:nvCxnSpPr>
        <p:spPr>
          <a:xfrm flipH="1">
            <a:off x="1357931" y="3224499"/>
            <a:ext cx="402454" cy="92327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4" name="Google Shape;384;p24"/>
          <p:cNvCxnSpPr/>
          <p:nvPr/>
        </p:nvCxnSpPr>
        <p:spPr>
          <a:xfrm flipH="1">
            <a:off x="1876148" y="3224499"/>
            <a:ext cx="402454" cy="92327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5" name="Google Shape;385;p24"/>
          <p:cNvCxnSpPr/>
          <p:nvPr/>
        </p:nvCxnSpPr>
        <p:spPr>
          <a:xfrm flipH="1">
            <a:off x="2422125" y="3224499"/>
            <a:ext cx="402454" cy="92327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6" name="Google Shape;386;p24"/>
          <p:cNvCxnSpPr/>
          <p:nvPr/>
        </p:nvCxnSpPr>
        <p:spPr>
          <a:xfrm flipH="1">
            <a:off x="2931179" y="3203596"/>
            <a:ext cx="402454" cy="92327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7" name="Google Shape;387;p24"/>
          <p:cNvSpPr/>
          <p:nvPr/>
        </p:nvSpPr>
        <p:spPr>
          <a:xfrm>
            <a:off x="10353018" y="638165"/>
            <a:ext cx="221941" cy="24072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4"/>
          <p:cNvSpPr/>
          <p:nvPr/>
        </p:nvSpPr>
        <p:spPr>
          <a:xfrm>
            <a:off x="10306234" y="980710"/>
            <a:ext cx="221941" cy="24072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4"/>
          <p:cNvSpPr/>
          <p:nvPr/>
        </p:nvSpPr>
        <p:spPr>
          <a:xfrm>
            <a:off x="10353018" y="1246799"/>
            <a:ext cx="221941" cy="24072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4"/>
          <p:cNvSpPr/>
          <p:nvPr/>
        </p:nvSpPr>
        <p:spPr>
          <a:xfrm>
            <a:off x="10347186" y="1523558"/>
            <a:ext cx="221941" cy="24072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6827" y="1300269"/>
            <a:ext cx="1607959" cy="16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7834" y="1331650"/>
            <a:ext cx="472481" cy="137171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4"/>
          <p:cNvSpPr txBox="1"/>
          <p:nvPr/>
        </p:nvSpPr>
        <p:spPr>
          <a:xfrm>
            <a:off x="731736" y="1583002"/>
            <a:ext cx="3542043" cy="92333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– 2: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{A,D,B,C}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{E} + {F} = {E,F}</a:t>
            </a:r>
            <a:endParaRPr/>
          </a:p>
        </p:txBody>
      </p:sp>
      <p:pic>
        <p:nvPicPr>
          <p:cNvPr id="394" name="Google Shape;394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40601" y="3566032"/>
            <a:ext cx="1718630" cy="2772623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4"/>
          <p:cNvSpPr/>
          <p:nvPr/>
        </p:nvSpPr>
        <p:spPr>
          <a:xfrm>
            <a:off x="10338309" y="4823616"/>
            <a:ext cx="288263" cy="21002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4"/>
          <p:cNvSpPr txBox="1"/>
          <p:nvPr/>
        </p:nvSpPr>
        <p:spPr>
          <a:xfrm>
            <a:off x="813255" y="4712501"/>
            <a:ext cx="3542043" cy="92333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– 2: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{A,D,B,C}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{E,F}</a:t>
            </a:r>
            <a:endParaRPr/>
          </a:p>
        </p:txBody>
      </p:sp>
      <p:pic>
        <p:nvPicPr>
          <p:cNvPr id="397" name="Google Shape;39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6514" y="4411176"/>
            <a:ext cx="1607959" cy="16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21983" y="4411176"/>
            <a:ext cx="472481" cy="13717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24"/>
          <p:cNvCxnSpPr/>
          <p:nvPr/>
        </p:nvCxnSpPr>
        <p:spPr>
          <a:xfrm>
            <a:off x="5885895" y="1764282"/>
            <a:ext cx="0" cy="561668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0" name="Google Shape;400;p24"/>
          <p:cNvCxnSpPr/>
          <p:nvPr/>
        </p:nvCxnSpPr>
        <p:spPr>
          <a:xfrm>
            <a:off x="6096000" y="4823616"/>
            <a:ext cx="0" cy="63615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1" name="Google Shape;401;p24"/>
          <p:cNvSpPr txBox="1"/>
          <p:nvPr/>
        </p:nvSpPr>
        <p:spPr>
          <a:xfrm>
            <a:off x="6173300" y="4912369"/>
            <a:ext cx="3316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02" name="Google Shape;402;p24"/>
          <p:cNvSpPr txBox="1"/>
          <p:nvPr/>
        </p:nvSpPr>
        <p:spPr>
          <a:xfrm>
            <a:off x="5885895" y="1832843"/>
            <a:ext cx="3316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80101"/>
            <a:ext cx="875754" cy="7078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8" name="Google Shape;408;p25"/>
          <p:cNvGraphicFramePr/>
          <p:nvPr/>
        </p:nvGraphicFramePr>
        <p:xfrm>
          <a:off x="966187" y="721868"/>
          <a:ext cx="4624875" cy="370850"/>
        </p:xfrm>
        <a:graphic>
          <a:graphicData uri="http://schemas.openxmlformats.org/drawingml/2006/table">
            <a:tbl>
              <a:tblPr firstRow="1" bandRow="1">
                <a:noFill/>
                <a:tableStyleId>{7E649C90-C41D-4610-A309-EE64DFE60DE9}</a:tableStyleId>
              </a:tblPr>
              <a:tblGrid>
                <a:gridCol w="51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9" name="Google Shape;409;p25"/>
          <p:cNvGraphicFramePr/>
          <p:nvPr/>
        </p:nvGraphicFramePr>
        <p:xfrm>
          <a:off x="966187" y="3945941"/>
          <a:ext cx="4624875" cy="370850"/>
        </p:xfrm>
        <a:graphic>
          <a:graphicData uri="http://schemas.openxmlformats.org/drawingml/2006/table">
            <a:tbl>
              <a:tblPr firstRow="1" bandRow="1">
                <a:noFill/>
                <a:tableStyleId>{7E649C90-C41D-4610-A309-EE64DFE60DE9}</a:tableStyleId>
              </a:tblPr>
              <a:tblGrid>
                <a:gridCol w="51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38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10" name="Google Shape;410;p25"/>
          <p:cNvCxnSpPr/>
          <p:nvPr/>
        </p:nvCxnSpPr>
        <p:spPr>
          <a:xfrm flipH="1">
            <a:off x="966187" y="541538"/>
            <a:ext cx="392096" cy="80786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1" name="Google Shape;411;p25"/>
          <p:cNvCxnSpPr/>
          <p:nvPr/>
        </p:nvCxnSpPr>
        <p:spPr>
          <a:xfrm flipH="1">
            <a:off x="1509204" y="559293"/>
            <a:ext cx="346229" cy="80786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2" name="Google Shape;412;p25"/>
          <p:cNvCxnSpPr/>
          <p:nvPr/>
        </p:nvCxnSpPr>
        <p:spPr>
          <a:xfrm flipH="1">
            <a:off x="2024109" y="541538"/>
            <a:ext cx="284085" cy="88776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3" name="Google Shape;413;p25"/>
          <p:cNvCxnSpPr/>
          <p:nvPr/>
        </p:nvCxnSpPr>
        <p:spPr>
          <a:xfrm flipH="1">
            <a:off x="2556769" y="541538"/>
            <a:ext cx="319596" cy="80786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4" name="Google Shape;414;p25"/>
          <p:cNvCxnSpPr/>
          <p:nvPr/>
        </p:nvCxnSpPr>
        <p:spPr>
          <a:xfrm flipH="1">
            <a:off x="3107184" y="541538"/>
            <a:ext cx="229835" cy="72796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5" name="Google Shape;415;p25"/>
          <p:cNvCxnSpPr/>
          <p:nvPr/>
        </p:nvCxnSpPr>
        <p:spPr>
          <a:xfrm flipH="1">
            <a:off x="3577701" y="541538"/>
            <a:ext cx="275208" cy="72796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6" name="Google Shape;416;p25"/>
          <p:cNvCxnSpPr/>
          <p:nvPr/>
        </p:nvCxnSpPr>
        <p:spPr>
          <a:xfrm flipH="1">
            <a:off x="1041648" y="3595456"/>
            <a:ext cx="327482" cy="94103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7" name="Google Shape;417;p25"/>
          <p:cNvCxnSpPr/>
          <p:nvPr/>
        </p:nvCxnSpPr>
        <p:spPr>
          <a:xfrm flipH="1">
            <a:off x="1571348" y="3684233"/>
            <a:ext cx="284085" cy="80786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8" name="Google Shape;418;p25"/>
          <p:cNvCxnSpPr/>
          <p:nvPr/>
        </p:nvCxnSpPr>
        <p:spPr>
          <a:xfrm flipH="1">
            <a:off x="2024109" y="3710866"/>
            <a:ext cx="284085" cy="82562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9" name="Google Shape;419;p25"/>
          <p:cNvCxnSpPr/>
          <p:nvPr/>
        </p:nvCxnSpPr>
        <p:spPr>
          <a:xfrm flipH="1">
            <a:off x="2556769" y="3684233"/>
            <a:ext cx="319596" cy="80786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0" name="Google Shape;420;p25"/>
          <p:cNvCxnSpPr/>
          <p:nvPr/>
        </p:nvCxnSpPr>
        <p:spPr>
          <a:xfrm flipH="1">
            <a:off x="3107184" y="3710866"/>
            <a:ext cx="229835" cy="89664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1" name="Google Shape;421;p25"/>
          <p:cNvCxnSpPr/>
          <p:nvPr/>
        </p:nvCxnSpPr>
        <p:spPr>
          <a:xfrm flipH="1">
            <a:off x="3550575" y="3684233"/>
            <a:ext cx="302334" cy="91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2" name="Google Shape;422;p25"/>
          <p:cNvCxnSpPr/>
          <p:nvPr/>
        </p:nvCxnSpPr>
        <p:spPr>
          <a:xfrm flipH="1">
            <a:off x="4136009" y="3710866"/>
            <a:ext cx="298382" cy="78123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3" name="Google Shape;42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2897" y="559292"/>
            <a:ext cx="1562235" cy="2869707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"/>
          <p:cNvSpPr txBox="1"/>
          <p:nvPr/>
        </p:nvSpPr>
        <p:spPr>
          <a:xfrm>
            <a:off x="1041648" y="1713338"/>
            <a:ext cx="3542043" cy="92333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– 2: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{A,D,B,C}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{E,F}</a:t>
            </a:r>
            <a:endParaRPr/>
          </a:p>
        </p:txBody>
      </p:sp>
      <p:pic>
        <p:nvPicPr>
          <p:cNvPr id="425" name="Google Shape;425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9764" y="1632100"/>
            <a:ext cx="2415749" cy="15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"/>
          <p:cNvSpPr/>
          <p:nvPr/>
        </p:nvSpPr>
        <p:spPr>
          <a:xfrm>
            <a:off x="10413507" y="2123874"/>
            <a:ext cx="204186" cy="17544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5"/>
          <p:cNvSpPr txBox="1"/>
          <p:nvPr/>
        </p:nvSpPr>
        <p:spPr>
          <a:xfrm>
            <a:off x="1162235" y="5028236"/>
            <a:ext cx="3862526" cy="646331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– 2: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{A,D,B,C} + {E,F} = {A,D,B,C,E,F}</a:t>
            </a:r>
            <a:endParaRPr/>
          </a:p>
        </p:txBody>
      </p:sp>
      <p:pic>
        <p:nvPicPr>
          <p:cNvPr id="428" name="Google Shape;42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81129" y="4596759"/>
            <a:ext cx="2415749" cy="153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58408" y="3558727"/>
            <a:ext cx="1562235" cy="286970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5"/>
          <p:cNvSpPr/>
          <p:nvPr/>
        </p:nvSpPr>
        <p:spPr>
          <a:xfrm>
            <a:off x="10413507" y="5126006"/>
            <a:ext cx="204186" cy="17544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5"/>
          <p:cNvSpPr/>
          <p:nvPr/>
        </p:nvSpPr>
        <p:spPr>
          <a:xfrm>
            <a:off x="10413507" y="5366445"/>
            <a:ext cx="204186" cy="20873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54465" y="5470811"/>
            <a:ext cx="1085024" cy="4780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25"/>
          <p:cNvCxnSpPr/>
          <p:nvPr/>
        </p:nvCxnSpPr>
        <p:spPr>
          <a:xfrm>
            <a:off x="6542843" y="2123874"/>
            <a:ext cx="0" cy="512794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4" name="Google Shape;434;p25"/>
          <p:cNvCxnSpPr/>
          <p:nvPr/>
        </p:nvCxnSpPr>
        <p:spPr>
          <a:xfrm>
            <a:off x="6507332" y="5126006"/>
            <a:ext cx="0" cy="344805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5" name="Google Shape;435;p25"/>
          <p:cNvSpPr txBox="1"/>
          <p:nvPr/>
        </p:nvSpPr>
        <p:spPr>
          <a:xfrm>
            <a:off x="6539825" y="5104866"/>
            <a:ext cx="3316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36" name="Google Shape;436;p25"/>
          <p:cNvSpPr txBox="1"/>
          <p:nvPr/>
        </p:nvSpPr>
        <p:spPr>
          <a:xfrm>
            <a:off x="6507332" y="2217120"/>
            <a:ext cx="3316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80101"/>
            <a:ext cx="875754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051" y="647459"/>
            <a:ext cx="10445568" cy="2781541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6"/>
          <p:cNvSpPr/>
          <p:nvPr/>
        </p:nvSpPr>
        <p:spPr>
          <a:xfrm>
            <a:off x="10156053" y="2627791"/>
            <a:ext cx="230819" cy="24857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629" y="3699572"/>
            <a:ext cx="5648884" cy="1127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25906" y="3429000"/>
            <a:ext cx="1660295" cy="249240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/>
        </p:nvSpPr>
        <p:spPr>
          <a:xfrm>
            <a:off x="1399181" y="4998076"/>
            <a:ext cx="3542043" cy="646331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– 2: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{A,D,B,C,E,F}</a:t>
            </a:r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 flipH="1">
            <a:off x="4669654" y="1012054"/>
            <a:ext cx="177554" cy="83450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8" name="Google Shape;448;p26"/>
          <p:cNvCxnSpPr/>
          <p:nvPr/>
        </p:nvCxnSpPr>
        <p:spPr>
          <a:xfrm flipH="1">
            <a:off x="4598633" y="4057095"/>
            <a:ext cx="514905" cy="68358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" name="Google Shape;449;p26"/>
          <p:cNvCxnSpPr/>
          <p:nvPr/>
        </p:nvCxnSpPr>
        <p:spPr>
          <a:xfrm flipH="1">
            <a:off x="5220070" y="4092606"/>
            <a:ext cx="337351" cy="58259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0" name="Google Shape;450;p26"/>
          <p:cNvSpPr/>
          <p:nvPr/>
        </p:nvSpPr>
        <p:spPr>
          <a:xfrm>
            <a:off x="10156053" y="5441331"/>
            <a:ext cx="230819" cy="24857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1" name="Google Shape;451;p26"/>
          <p:cNvCxnSpPr/>
          <p:nvPr/>
        </p:nvCxnSpPr>
        <p:spPr>
          <a:xfrm>
            <a:off x="6471821" y="2201662"/>
            <a:ext cx="0" cy="363985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2" name="Google Shape;452;p26"/>
          <p:cNvSpPr txBox="1"/>
          <p:nvPr/>
        </p:nvSpPr>
        <p:spPr>
          <a:xfrm>
            <a:off x="6471821" y="2196315"/>
            <a:ext cx="3316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pic>
        <p:nvPicPr>
          <p:cNvPr id="453" name="Google Shape;453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0125" y="4675203"/>
            <a:ext cx="2180492" cy="111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3994" y="651936"/>
            <a:ext cx="2690023" cy="290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080101"/>
            <a:ext cx="875754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7"/>
          <p:cNvSpPr txBox="1"/>
          <p:nvPr/>
        </p:nvSpPr>
        <p:spPr>
          <a:xfrm>
            <a:off x="437877" y="282604"/>
            <a:ext cx="11578701" cy="369332"/>
          </a:xfrm>
          <a:prstGeom prst="rect">
            <a:avLst/>
          </a:prstGeom>
          <a:solidFill>
            <a:srgbClr val="66FF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Kruskal’s Method</a:t>
            </a:r>
            <a:endParaRPr/>
          </a:p>
        </p:txBody>
      </p:sp>
      <p:pic>
        <p:nvPicPr>
          <p:cNvPr id="461" name="Google Shape;46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490" y="1025979"/>
            <a:ext cx="6934801" cy="199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7877" y="3018408"/>
            <a:ext cx="4915326" cy="3059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80101"/>
            <a:ext cx="875754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030" y="585394"/>
            <a:ext cx="10425424" cy="26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5754" y="3429000"/>
            <a:ext cx="9422343" cy="26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66200"/>
            <a:ext cx="875754" cy="70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66200"/>
            <a:ext cx="875754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814" y="585826"/>
            <a:ext cx="5380186" cy="314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3082" y="3733159"/>
            <a:ext cx="4671465" cy="204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7005" y="512496"/>
            <a:ext cx="5808051" cy="3293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60869" y="3948776"/>
            <a:ext cx="5808050" cy="211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66200"/>
            <a:ext cx="875754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333" y="392560"/>
            <a:ext cx="4602879" cy="381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70813" y="243957"/>
            <a:ext cx="3886537" cy="2057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22030" y="2372242"/>
            <a:ext cx="3909399" cy="3871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11497"/>
            <a:ext cx="875754" cy="70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11497"/>
            <a:ext cx="875754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178" y="541281"/>
            <a:ext cx="4275190" cy="336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74780" y="476231"/>
            <a:ext cx="3665538" cy="3360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7866" y="4065973"/>
            <a:ext cx="6744284" cy="2250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9922" y="1107490"/>
            <a:ext cx="8886548" cy="464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6216"/>
            <a:ext cx="875754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2749398" y="311010"/>
            <a:ext cx="669320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SCSA1304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DATA STRUCTURES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242" y="1052022"/>
            <a:ext cx="4216987" cy="2969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1497"/>
            <a:ext cx="875754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2"/>
          <p:cNvSpPr txBox="1"/>
          <p:nvPr/>
        </p:nvSpPr>
        <p:spPr>
          <a:xfrm>
            <a:off x="603587" y="4327876"/>
            <a:ext cx="3373608" cy="1477328"/>
          </a:xfrm>
          <a:prstGeom prst="rect">
            <a:avLst/>
          </a:prstGeom>
          <a:solidFill>
            <a:srgbClr val="66FF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Time Application: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lphaLcPeriod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Landing Cables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lphaLcPeriod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TV Networks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lphaLcPeriod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Tour Operations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4" name="Google Shape;504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9062" y="239698"/>
            <a:ext cx="7132938" cy="590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49228"/>
            <a:ext cx="875754" cy="70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121" y="468413"/>
            <a:ext cx="11221036" cy="575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49228"/>
            <a:ext cx="875754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50114"/>
            <a:ext cx="875754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3"/>
          <p:cNvSpPr txBox="1"/>
          <p:nvPr/>
        </p:nvSpPr>
        <p:spPr>
          <a:xfrm>
            <a:off x="5113538" y="1358284"/>
            <a:ext cx="34445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(Sollin’s Algorithm)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102" y="408901"/>
            <a:ext cx="11165257" cy="601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50114"/>
            <a:ext cx="875754" cy="70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50114"/>
            <a:ext cx="875754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855" y="407802"/>
            <a:ext cx="10271716" cy="3021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53918" y="3794018"/>
            <a:ext cx="5326601" cy="235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5625"/>
            <a:ext cx="875754" cy="70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826" y="580603"/>
            <a:ext cx="10724634" cy="1630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826" y="2427599"/>
            <a:ext cx="5258256" cy="251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566" y="4942417"/>
            <a:ext cx="11254899" cy="1699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6185625"/>
            <a:ext cx="875754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89071" y="1694617"/>
            <a:ext cx="5051393" cy="225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545" y="357128"/>
            <a:ext cx="10750009" cy="1988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819" y="2483303"/>
            <a:ext cx="4793395" cy="1714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819" y="4335113"/>
            <a:ext cx="10864476" cy="227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15549" y="1256366"/>
            <a:ext cx="5966977" cy="1089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60651" y="2522887"/>
            <a:ext cx="2446232" cy="3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11497"/>
            <a:ext cx="875754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8"/>
          <p:cNvSpPr txBox="1"/>
          <p:nvPr/>
        </p:nvSpPr>
        <p:spPr>
          <a:xfrm>
            <a:off x="781235" y="389551"/>
            <a:ext cx="10511161" cy="369332"/>
          </a:xfrm>
          <a:prstGeom prst="rect">
            <a:avLst/>
          </a:prstGeom>
          <a:solidFill>
            <a:srgbClr val="82C4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 Algorithm’s – Shortest Path (OPTIMAL SOLUTION)</a:t>
            </a:r>
            <a:endParaRPr/>
          </a:p>
        </p:txBody>
      </p:sp>
      <p:sp>
        <p:nvSpPr>
          <p:cNvPr id="552" name="Google Shape;552;p38"/>
          <p:cNvSpPr txBox="1"/>
          <p:nvPr/>
        </p:nvSpPr>
        <p:spPr>
          <a:xfrm>
            <a:off x="875754" y="1198485"/>
            <a:ext cx="10416642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800"/>
              <a:buFont typeface="Noto Sans Symbols"/>
              <a:buChar char="⮚"/>
            </a:pPr>
            <a:r>
              <a:rPr lang="en-IN" sz="1800" b="1" i="0">
                <a:solidFill>
                  <a:srgbClr val="4D515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Dijkstra's algorithm is an algorithm for finding the shortest paths between nodes in a graph, which may represent, for example, road networks. 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800"/>
              <a:buFont typeface="Noto Sans Symbols"/>
              <a:buChar char="⮚"/>
            </a:pPr>
            <a:r>
              <a:rPr lang="en-IN" sz="1800" b="1" i="0">
                <a:solidFill>
                  <a:srgbClr val="4D515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was conceived by computer scientist Edsger W. Dijkstra in 1956 and published three years later. 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800"/>
              <a:buFont typeface="Noto Sans Symbols"/>
              <a:buChar char="⮚"/>
            </a:pPr>
            <a:r>
              <a:rPr lang="en-IN" sz="1800" b="1" i="0">
                <a:solidFill>
                  <a:srgbClr val="4D515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algorithm exists in many variants. 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800"/>
              <a:buFont typeface="Noto Sans Symbols"/>
              <a:buChar char="⮚"/>
            </a:pPr>
            <a:r>
              <a:rPr lang="en-IN" sz="1800" b="1" i="0">
                <a:solidFill>
                  <a:srgbClr val="4D515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works in both directed and undirected graph. 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800"/>
              <a:buFont typeface="Noto Sans Symbols"/>
              <a:buChar char="⮚"/>
            </a:pPr>
            <a:r>
              <a:rPr lang="en-IN" sz="1800" b="1" i="0">
                <a:solidFill>
                  <a:srgbClr val="4D515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it may or may not works in non positive edge value.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53" name="Google Shape;553;p38"/>
          <p:cNvGrpSpPr/>
          <p:nvPr/>
        </p:nvGrpSpPr>
        <p:grpSpPr>
          <a:xfrm>
            <a:off x="382504" y="3135641"/>
            <a:ext cx="3615243" cy="1502026"/>
            <a:chOff x="2826058" y="2528409"/>
            <a:chExt cx="4671134" cy="2265114"/>
          </a:xfrm>
        </p:grpSpPr>
        <p:sp>
          <p:nvSpPr>
            <p:cNvPr id="554" name="Google Shape;554;p38"/>
            <p:cNvSpPr/>
            <p:nvPr/>
          </p:nvSpPr>
          <p:spPr>
            <a:xfrm>
              <a:off x="4110361" y="2760955"/>
              <a:ext cx="479394" cy="470517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5718699" y="2760954"/>
              <a:ext cx="479394" cy="470517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4110361" y="4058573"/>
              <a:ext cx="479394" cy="470517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5718699" y="4058573"/>
              <a:ext cx="479394" cy="470517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2826058" y="3449713"/>
              <a:ext cx="479394" cy="470517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7017798" y="3424935"/>
              <a:ext cx="479394" cy="470517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cxnSp>
          <p:nvCxnSpPr>
            <p:cNvPr id="560" name="Google Shape;560;p38"/>
            <p:cNvCxnSpPr>
              <a:stCxn id="558" idx="7"/>
              <a:endCxn id="554" idx="3"/>
            </p:cNvCxnSpPr>
            <p:nvPr/>
          </p:nvCxnSpPr>
          <p:spPr>
            <a:xfrm rot="10800000" flipH="1">
              <a:off x="3235246" y="3162519"/>
              <a:ext cx="945300" cy="356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1" name="Google Shape;561;p38"/>
            <p:cNvCxnSpPr>
              <a:stCxn id="558" idx="5"/>
              <a:endCxn id="556" idx="2"/>
            </p:cNvCxnSpPr>
            <p:nvPr/>
          </p:nvCxnSpPr>
          <p:spPr>
            <a:xfrm>
              <a:off x="3235246" y="3851324"/>
              <a:ext cx="875100" cy="442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2" name="Google Shape;562;p38"/>
            <p:cNvCxnSpPr>
              <a:stCxn id="555" idx="6"/>
              <a:endCxn id="559" idx="1"/>
            </p:cNvCxnSpPr>
            <p:nvPr/>
          </p:nvCxnSpPr>
          <p:spPr>
            <a:xfrm>
              <a:off x="6198093" y="2996212"/>
              <a:ext cx="889800" cy="497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3" name="Google Shape;563;p38"/>
            <p:cNvCxnSpPr>
              <a:stCxn id="557" idx="6"/>
              <a:endCxn id="559" idx="3"/>
            </p:cNvCxnSpPr>
            <p:nvPr/>
          </p:nvCxnSpPr>
          <p:spPr>
            <a:xfrm rot="10800000" flipH="1">
              <a:off x="6198093" y="3826432"/>
              <a:ext cx="889800" cy="467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4" name="Google Shape;564;p38"/>
            <p:cNvCxnSpPr>
              <a:stCxn id="556" idx="6"/>
              <a:endCxn id="557" idx="2"/>
            </p:cNvCxnSpPr>
            <p:nvPr/>
          </p:nvCxnSpPr>
          <p:spPr>
            <a:xfrm>
              <a:off x="4589755" y="4293832"/>
              <a:ext cx="112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5" name="Google Shape;565;p38"/>
            <p:cNvCxnSpPr>
              <a:stCxn id="557" idx="0"/>
              <a:endCxn id="555" idx="4"/>
            </p:cNvCxnSpPr>
            <p:nvPr/>
          </p:nvCxnSpPr>
          <p:spPr>
            <a:xfrm rot="10800000">
              <a:off x="5958396" y="3231473"/>
              <a:ext cx="0" cy="827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6" name="Google Shape;566;p38"/>
            <p:cNvCxnSpPr>
              <a:stCxn id="554" idx="4"/>
              <a:endCxn id="556" idx="0"/>
            </p:cNvCxnSpPr>
            <p:nvPr/>
          </p:nvCxnSpPr>
          <p:spPr>
            <a:xfrm>
              <a:off x="4350058" y="3231472"/>
              <a:ext cx="0" cy="827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7" name="Google Shape;567;p38"/>
            <p:cNvCxnSpPr>
              <a:stCxn id="554" idx="6"/>
              <a:endCxn id="555" idx="2"/>
            </p:cNvCxnSpPr>
            <p:nvPr/>
          </p:nvCxnSpPr>
          <p:spPr>
            <a:xfrm>
              <a:off x="4589755" y="2996214"/>
              <a:ext cx="112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568" name="Google Shape;568;p38"/>
            <p:cNvSpPr/>
            <p:nvPr/>
          </p:nvSpPr>
          <p:spPr>
            <a:xfrm>
              <a:off x="4913789" y="2528409"/>
              <a:ext cx="479394" cy="2946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3315808" y="2946520"/>
              <a:ext cx="479394" cy="2946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3271422" y="4116777"/>
              <a:ext cx="479394" cy="2946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4333779" y="3489275"/>
              <a:ext cx="479394" cy="2946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4795013" y="4498839"/>
              <a:ext cx="479394" cy="2946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5409460" y="3542044"/>
              <a:ext cx="479394" cy="2946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6523609" y="2946521"/>
              <a:ext cx="479394" cy="2693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6523609" y="4101823"/>
              <a:ext cx="479394" cy="2693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4332558" y="3493841"/>
              <a:ext cx="479394" cy="2946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38"/>
          <p:cNvSpPr txBox="1"/>
          <p:nvPr/>
        </p:nvSpPr>
        <p:spPr>
          <a:xfrm>
            <a:off x="8060924" y="2654423"/>
            <a:ext cx="3417903" cy="92333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Relaxation: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If(d[u] + c[u,v] &lt;d[v])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d[v] = d[u] + c[u,v]</a:t>
            </a:r>
            <a:endParaRPr/>
          </a:p>
        </p:txBody>
      </p:sp>
      <p:sp>
        <p:nvSpPr>
          <p:cNvPr id="578" name="Google Shape;578;p38"/>
          <p:cNvSpPr/>
          <p:nvPr/>
        </p:nvSpPr>
        <p:spPr>
          <a:xfrm>
            <a:off x="8145925" y="4116777"/>
            <a:ext cx="479394" cy="46728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579" name="Google Shape;579;p38"/>
          <p:cNvSpPr/>
          <p:nvPr/>
        </p:nvSpPr>
        <p:spPr>
          <a:xfrm>
            <a:off x="10413042" y="4101823"/>
            <a:ext cx="479394" cy="46728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580" name="Google Shape;580;p38"/>
          <p:cNvSpPr/>
          <p:nvPr/>
        </p:nvSpPr>
        <p:spPr>
          <a:xfrm>
            <a:off x="9279483" y="4116777"/>
            <a:ext cx="479394" cy="46728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cxnSp>
        <p:nvCxnSpPr>
          <p:cNvPr id="581" name="Google Shape;581;p38"/>
          <p:cNvCxnSpPr>
            <a:stCxn id="578" idx="6"/>
            <a:endCxn id="580" idx="2"/>
          </p:cNvCxnSpPr>
          <p:nvPr/>
        </p:nvCxnSpPr>
        <p:spPr>
          <a:xfrm>
            <a:off x="8625319" y="4350420"/>
            <a:ext cx="654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82" name="Google Shape;582;p38"/>
          <p:cNvCxnSpPr/>
          <p:nvPr/>
        </p:nvCxnSpPr>
        <p:spPr>
          <a:xfrm>
            <a:off x="9769875" y="4371207"/>
            <a:ext cx="65087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83" name="Google Shape;583;p38"/>
          <p:cNvSpPr/>
          <p:nvPr/>
        </p:nvSpPr>
        <p:spPr>
          <a:xfrm>
            <a:off x="8636030" y="3941831"/>
            <a:ext cx="479394" cy="29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584" name="Google Shape;584;p38"/>
          <p:cNvSpPr/>
          <p:nvPr/>
        </p:nvSpPr>
        <p:spPr>
          <a:xfrm>
            <a:off x="9855615" y="3954481"/>
            <a:ext cx="479394" cy="29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585" name="Google Shape;585;p38"/>
          <p:cNvSpPr txBox="1"/>
          <p:nvPr/>
        </p:nvSpPr>
        <p:spPr>
          <a:xfrm>
            <a:off x="9249723" y="3701988"/>
            <a:ext cx="13679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</a:t>
            </a:r>
            <a:endParaRPr/>
          </a:p>
        </p:txBody>
      </p:sp>
      <p:sp>
        <p:nvSpPr>
          <p:cNvPr id="586" name="Google Shape;586;p38"/>
          <p:cNvSpPr txBox="1"/>
          <p:nvPr/>
        </p:nvSpPr>
        <p:spPr>
          <a:xfrm>
            <a:off x="10511161" y="3167543"/>
            <a:ext cx="11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  <a:endParaRPr/>
          </a:p>
        </p:txBody>
      </p:sp>
      <p:sp>
        <p:nvSpPr>
          <p:cNvPr id="587" name="Google Shape;587;p38"/>
          <p:cNvSpPr txBox="1"/>
          <p:nvPr/>
        </p:nvSpPr>
        <p:spPr>
          <a:xfrm>
            <a:off x="6096000" y="3548246"/>
            <a:ext cx="17532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Starting Node</a:t>
            </a:r>
            <a:endParaRPr/>
          </a:p>
        </p:txBody>
      </p:sp>
      <p:graphicFrame>
        <p:nvGraphicFramePr>
          <p:cNvPr id="588" name="Google Shape;588;p38"/>
          <p:cNvGraphicFramePr/>
          <p:nvPr>
            <p:extLst>
              <p:ext uri="{D42A27DB-BD31-4B8C-83A1-F6EECF244321}">
                <p14:modId xmlns:p14="http://schemas.microsoft.com/office/powerpoint/2010/main" val="3087593340"/>
              </p:ext>
            </p:extLst>
          </p:nvPr>
        </p:nvGraphicFramePr>
        <p:xfrm>
          <a:off x="4269432" y="4101823"/>
          <a:ext cx="2896700" cy="2595950"/>
        </p:xfrm>
        <a:graphic>
          <a:graphicData uri="http://schemas.openxmlformats.org/drawingml/2006/table">
            <a:tbl>
              <a:tblPr firstRow="1" bandRow="1">
                <a:noFill/>
                <a:tableStyleId>{CBCB3BA8-9D69-4E73-9979-E344B0165CBF}</a:tableStyleId>
              </a:tblPr>
              <a:tblGrid>
                <a:gridCol w="72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4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Node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D(v)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– 2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– 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 – 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 – 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– 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 – 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11497"/>
            <a:ext cx="875754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682" y="760435"/>
            <a:ext cx="10265030" cy="1981372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9"/>
          <p:cNvSpPr txBox="1"/>
          <p:nvPr/>
        </p:nvSpPr>
        <p:spPr>
          <a:xfrm>
            <a:off x="7870664" y="3197768"/>
            <a:ext cx="432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sp>
        <p:nvSpPr>
          <p:cNvPr id="596" name="Google Shape;596;p39"/>
          <p:cNvSpPr txBox="1"/>
          <p:nvPr/>
        </p:nvSpPr>
        <p:spPr>
          <a:xfrm>
            <a:off x="8891348" y="2425984"/>
            <a:ext cx="432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/>
          </a:p>
        </p:txBody>
      </p:sp>
      <p:sp>
        <p:nvSpPr>
          <p:cNvPr id="597" name="Google Shape;597;p39"/>
          <p:cNvSpPr txBox="1"/>
          <p:nvPr/>
        </p:nvSpPr>
        <p:spPr>
          <a:xfrm>
            <a:off x="8867861" y="3969554"/>
            <a:ext cx="432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/>
          </a:p>
        </p:txBody>
      </p:sp>
      <p:sp>
        <p:nvSpPr>
          <p:cNvPr id="598" name="Google Shape;598;p39"/>
          <p:cNvSpPr txBox="1"/>
          <p:nvPr/>
        </p:nvSpPr>
        <p:spPr>
          <a:xfrm>
            <a:off x="8723791" y="3059668"/>
            <a:ext cx="432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/>
          </a:p>
        </p:txBody>
      </p:sp>
      <p:sp>
        <p:nvSpPr>
          <p:cNvPr id="599" name="Google Shape;599;p39"/>
          <p:cNvSpPr txBox="1"/>
          <p:nvPr/>
        </p:nvSpPr>
        <p:spPr>
          <a:xfrm>
            <a:off x="9985082" y="2404266"/>
            <a:ext cx="432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sp>
        <p:nvSpPr>
          <p:cNvPr id="600" name="Google Shape;600;p39"/>
          <p:cNvSpPr txBox="1"/>
          <p:nvPr/>
        </p:nvSpPr>
        <p:spPr>
          <a:xfrm>
            <a:off x="9896750" y="3053676"/>
            <a:ext cx="432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r>
            <a:endParaRPr/>
          </a:p>
        </p:txBody>
      </p:sp>
      <p:sp>
        <p:nvSpPr>
          <p:cNvPr id="601" name="Google Shape;601;p39"/>
          <p:cNvSpPr txBox="1"/>
          <p:nvPr/>
        </p:nvSpPr>
        <p:spPr>
          <a:xfrm>
            <a:off x="9329118" y="3214371"/>
            <a:ext cx="432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/>
          </a:p>
        </p:txBody>
      </p:sp>
      <p:sp>
        <p:nvSpPr>
          <p:cNvPr id="602" name="Google Shape;602;p39"/>
          <p:cNvSpPr txBox="1"/>
          <p:nvPr/>
        </p:nvSpPr>
        <p:spPr>
          <a:xfrm>
            <a:off x="10158516" y="3939092"/>
            <a:ext cx="432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603" name="Google Shape;603;p39"/>
          <p:cNvSpPr txBox="1"/>
          <p:nvPr/>
        </p:nvSpPr>
        <p:spPr>
          <a:xfrm>
            <a:off x="10320636" y="3337061"/>
            <a:ext cx="432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/>
          </a:p>
        </p:txBody>
      </p:sp>
      <p:grpSp>
        <p:nvGrpSpPr>
          <p:cNvPr id="604" name="Google Shape;604;p39"/>
          <p:cNvGrpSpPr/>
          <p:nvPr/>
        </p:nvGrpSpPr>
        <p:grpSpPr>
          <a:xfrm>
            <a:off x="8345009" y="2404266"/>
            <a:ext cx="2667482" cy="1618796"/>
            <a:chOff x="8345009" y="2404266"/>
            <a:chExt cx="2667482" cy="1618796"/>
          </a:xfrm>
        </p:grpSpPr>
        <p:grpSp>
          <p:nvGrpSpPr>
            <p:cNvPr id="605" name="Google Shape;605;p39"/>
            <p:cNvGrpSpPr/>
            <p:nvPr/>
          </p:nvGrpSpPr>
          <p:grpSpPr>
            <a:xfrm>
              <a:off x="8345009" y="2741807"/>
              <a:ext cx="2667482" cy="1281255"/>
              <a:chOff x="8345009" y="2741807"/>
              <a:chExt cx="2667482" cy="1281255"/>
            </a:xfrm>
          </p:grpSpPr>
          <p:cxnSp>
            <p:nvCxnSpPr>
              <p:cNvPr id="606" name="Google Shape;606;p39"/>
              <p:cNvCxnSpPr>
                <a:stCxn id="607" idx="0"/>
                <a:endCxn id="608" idx="4"/>
              </p:cNvCxnSpPr>
              <p:nvPr/>
            </p:nvCxnSpPr>
            <p:spPr>
              <a:xfrm rot="10800000">
                <a:off x="9678751" y="3107184"/>
                <a:ext cx="0" cy="55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grpSp>
            <p:nvGrpSpPr>
              <p:cNvPr id="609" name="Google Shape;609;p39"/>
              <p:cNvGrpSpPr/>
              <p:nvPr/>
            </p:nvGrpSpPr>
            <p:grpSpPr>
              <a:xfrm>
                <a:off x="8345009" y="2741807"/>
                <a:ext cx="2667482" cy="1281255"/>
                <a:chOff x="8345009" y="2741807"/>
                <a:chExt cx="2667482" cy="1281255"/>
              </a:xfrm>
            </p:grpSpPr>
            <p:sp>
              <p:nvSpPr>
                <p:cNvPr id="610" name="Google Shape;610;p39"/>
                <p:cNvSpPr/>
                <p:nvPr/>
              </p:nvSpPr>
              <p:spPr>
                <a:xfrm>
                  <a:off x="8345010" y="2741807"/>
                  <a:ext cx="408373" cy="365377"/>
                </a:xfrm>
                <a:prstGeom prst="ellipse">
                  <a:avLst/>
                </a:prstGeom>
                <a:gradFill>
                  <a:gsLst>
                    <a:gs pos="0">
                      <a:srgbClr val="FFDC9B"/>
                    </a:gs>
                    <a:gs pos="50000">
                      <a:srgbClr val="FFD68D"/>
                    </a:gs>
                    <a:gs pos="100000">
                      <a:srgbClr val="FFD478"/>
                    </a:gs>
                  </a:gsLst>
                  <a:lin ang="5400000" scaled="0"/>
                </a:gradFill>
                <a:ln w="9525" cap="flat" cmpd="sng">
                  <a:solidFill>
                    <a:schemeClr val="accent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IN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</a:t>
                  </a:r>
                  <a:endParaRPr/>
                </a:p>
              </p:txBody>
            </p:sp>
            <p:sp>
              <p:nvSpPr>
                <p:cNvPr id="608" name="Google Shape;608;p39"/>
                <p:cNvSpPr/>
                <p:nvPr/>
              </p:nvSpPr>
              <p:spPr>
                <a:xfrm>
                  <a:off x="9474565" y="2741807"/>
                  <a:ext cx="408373" cy="365377"/>
                </a:xfrm>
                <a:prstGeom prst="ellipse">
                  <a:avLst/>
                </a:prstGeom>
                <a:gradFill>
                  <a:gsLst>
                    <a:gs pos="0">
                      <a:srgbClr val="FFDC9B"/>
                    </a:gs>
                    <a:gs pos="50000">
                      <a:srgbClr val="FFD68D"/>
                    </a:gs>
                    <a:gs pos="100000">
                      <a:srgbClr val="FFD478"/>
                    </a:gs>
                  </a:gsLst>
                  <a:lin ang="5400000" scaled="0"/>
                </a:gradFill>
                <a:ln w="9525" cap="flat" cmpd="sng">
                  <a:solidFill>
                    <a:schemeClr val="accent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IN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</a:t>
                  </a:r>
                  <a:endParaRPr/>
                </a:p>
              </p:txBody>
            </p:sp>
            <p:sp>
              <p:nvSpPr>
                <p:cNvPr id="611" name="Google Shape;611;p39"/>
                <p:cNvSpPr/>
                <p:nvPr/>
              </p:nvSpPr>
              <p:spPr>
                <a:xfrm>
                  <a:off x="8345009" y="3657685"/>
                  <a:ext cx="408373" cy="365377"/>
                </a:xfrm>
                <a:prstGeom prst="ellipse">
                  <a:avLst/>
                </a:prstGeom>
                <a:gradFill>
                  <a:gsLst>
                    <a:gs pos="0">
                      <a:srgbClr val="FFDC9B"/>
                    </a:gs>
                    <a:gs pos="50000">
                      <a:srgbClr val="FFD68D"/>
                    </a:gs>
                    <a:gs pos="100000">
                      <a:srgbClr val="FFD478"/>
                    </a:gs>
                  </a:gsLst>
                  <a:lin ang="5400000" scaled="0"/>
                </a:gradFill>
                <a:ln w="9525" cap="flat" cmpd="sng">
                  <a:solidFill>
                    <a:schemeClr val="accent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IN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</a:t>
                  </a:r>
                  <a:endParaRPr/>
                </a:p>
              </p:txBody>
            </p:sp>
            <p:sp>
              <p:nvSpPr>
                <p:cNvPr id="612" name="Google Shape;612;p39"/>
                <p:cNvSpPr/>
                <p:nvPr/>
              </p:nvSpPr>
              <p:spPr>
                <a:xfrm>
                  <a:off x="10533356" y="2757429"/>
                  <a:ext cx="408373" cy="365377"/>
                </a:xfrm>
                <a:prstGeom prst="ellipse">
                  <a:avLst/>
                </a:prstGeom>
                <a:gradFill>
                  <a:gsLst>
                    <a:gs pos="0">
                      <a:srgbClr val="FFDC9B"/>
                    </a:gs>
                    <a:gs pos="50000">
                      <a:srgbClr val="FFD68D"/>
                    </a:gs>
                    <a:gs pos="100000">
                      <a:srgbClr val="FFD478"/>
                    </a:gs>
                  </a:gsLst>
                  <a:lin ang="5400000" scaled="0"/>
                </a:gradFill>
                <a:ln w="9525" cap="flat" cmpd="sng">
                  <a:solidFill>
                    <a:schemeClr val="accent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IN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</a:t>
                  </a:r>
                  <a:endParaRPr/>
                </a:p>
              </p:txBody>
            </p:sp>
            <p:sp>
              <p:nvSpPr>
                <p:cNvPr id="613" name="Google Shape;613;p39"/>
                <p:cNvSpPr/>
                <p:nvPr/>
              </p:nvSpPr>
              <p:spPr>
                <a:xfrm>
                  <a:off x="10604119" y="3583703"/>
                  <a:ext cx="408373" cy="365377"/>
                </a:xfrm>
                <a:prstGeom prst="ellipse">
                  <a:avLst/>
                </a:prstGeom>
                <a:gradFill>
                  <a:gsLst>
                    <a:gs pos="0">
                      <a:srgbClr val="FFDC9B"/>
                    </a:gs>
                    <a:gs pos="50000">
                      <a:srgbClr val="FFD68D"/>
                    </a:gs>
                    <a:gs pos="100000">
                      <a:srgbClr val="FFD478"/>
                    </a:gs>
                  </a:gsLst>
                  <a:lin ang="5400000" scaled="0"/>
                </a:gradFill>
                <a:ln w="9525" cap="flat" cmpd="sng">
                  <a:solidFill>
                    <a:schemeClr val="accent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IN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</a:t>
                  </a:r>
                  <a:endParaRPr/>
                </a:p>
              </p:txBody>
            </p:sp>
            <p:sp>
              <p:nvSpPr>
                <p:cNvPr id="607" name="Google Shape;607;p39"/>
                <p:cNvSpPr/>
                <p:nvPr/>
              </p:nvSpPr>
              <p:spPr>
                <a:xfrm>
                  <a:off x="9474564" y="3657684"/>
                  <a:ext cx="408373" cy="365377"/>
                </a:xfrm>
                <a:prstGeom prst="ellipse">
                  <a:avLst/>
                </a:prstGeom>
                <a:gradFill>
                  <a:gsLst>
                    <a:gs pos="0">
                      <a:srgbClr val="FFDC9B"/>
                    </a:gs>
                    <a:gs pos="50000">
                      <a:srgbClr val="FFD68D"/>
                    </a:gs>
                    <a:gs pos="100000">
                      <a:srgbClr val="FFD478"/>
                    </a:gs>
                  </a:gsLst>
                  <a:lin ang="5400000" scaled="0"/>
                </a:gradFill>
                <a:ln w="9525" cap="flat" cmpd="sng">
                  <a:solidFill>
                    <a:schemeClr val="accent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IN"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</a:t>
                  </a:r>
                  <a:endParaRPr/>
                </a:p>
              </p:txBody>
            </p:sp>
            <p:cxnSp>
              <p:nvCxnSpPr>
                <p:cNvPr id="614" name="Google Shape;614;p39"/>
                <p:cNvCxnSpPr>
                  <a:stCxn id="610" idx="3"/>
                  <a:endCxn id="611" idx="1"/>
                </p:cNvCxnSpPr>
                <p:nvPr/>
              </p:nvCxnSpPr>
              <p:spPr>
                <a:xfrm>
                  <a:off x="8404815" y="3053676"/>
                  <a:ext cx="0" cy="65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615" name="Google Shape;615;p39"/>
                <p:cNvCxnSpPr>
                  <a:stCxn id="610" idx="6"/>
                  <a:endCxn id="608" idx="2"/>
                </p:cNvCxnSpPr>
                <p:nvPr/>
              </p:nvCxnSpPr>
              <p:spPr>
                <a:xfrm>
                  <a:off x="8753383" y="2924496"/>
                  <a:ext cx="721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616" name="Google Shape;616;p39"/>
                <p:cNvCxnSpPr>
                  <a:stCxn id="608" idx="6"/>
                  <a:endCxn id="612" idx="2"/>
                </p:cNvCxnSpPr>
                <p:nvPr/>
              </p:nvCxnSpPr>
              <p:spPr>
                <a:xfrm>
                  <a:off x="9882938" y="2924496"/>
                  <a:ext cx="650400" cy="15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617" name="Google Shape;617;p39"/>
                <p:cNvCxnSpPr>
                  <a:stCxn id="608" idx="3"/>
                  <a:endCxn id="611" idx="7"/>
                </p:cNvCxnSpPr>
                <p:nvPr/>
              </p:nvCxnSpPr>
              <p:spPr>
                <a:xfrm flipH="1">
                  <a:off x="8693470" y="3053676"/>
                  <a:ext cx="840900" cy="65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618" name="Google Shape;618;p39"/>
                <p:cNvCxnSpPr>
                  <a:stCxn id="611" idx="6"/>
                  <a:endCxn id="607" idx="2"/>
                </p:cNvCxnSpPr>
                <p:nvPr/>
              </p:nvCxnSpPr>
              <p:spPr>
                <a:xfrm>
                  <a:off x="8753382" y="3840374"/>
                  <a:ext cx="721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619" name="Google Shape;619;p39"/>
                <p:cNvCxnSpPr>
                  <a:stCxn id="613" idx="2"/>
                  <a:endCxn id="607" idx="6"/>
                </p:cNvCxnSpPr>
                <p:nvPr/>
              </p:nvCxnSpPr>
              <p:spPr>
                <a:xfrm flipH="1">
                  <a:off x="9882919" y="3766392"/>
                  <a:ext cx="721200" cy="74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620" name="Google Shape;620;p39"/>
                <p:cNvCxnSpPr>
                  <a:stCxn id="612" idx="4"/>
                  <a:endCxn id="607" idx="6"/>
                </p:cNvCxnSpPr>
                <p:nvPr/>
              </p:nvCxnSpPr>
              <p:spPr>
                <a:xfrm flipH="1">
                  <a:off x="9882843" y="3122806"/>
                  <a:ext cx="854700" cy="71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621" name="Google Shape;621;p39"/>
                <p:cNvCxnSpPr>
                  <a:stCxn id="607" idx="7"/>
                  <a:endCxn id="612" idx="3"/>
                </p:cNvCxnSpPr>
                <p:nvPr/>
              </p:nvCxnSpPr>
              <p:spPr>
                <a:xfrm rot="10800000" flipH="1">
                  <a:off x="9823132" y="3069192"/>
                  <a:ext cx="770100" cy="642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</p:grpSp>
        </p:grpSp>
        <p:cxnSp>
          <p:nvCxnSpPr>
            <p:cNvPr id="622" name="Google Shape;622;p39"/>
            <p:cNvCxnSpPr>
              <a:stCxn id="610" idx="0"/>
            </p:cNvCxnSpPr>
            <p:nvPr/>
          </p:nvCxnSpPr>
          <p:spPr>
            <a:xfrm rot="10800000">
              <a:off x="8549197" y="2404307"/>
              <a:ext cx="0" cy="337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3" name="Google Shape;623;p39"/>
            <p:cNvCxnSpPr/>
            <p:nvPr/>
          </p:nvCxnSpPr>
          <p:spPr>
            <a:xfrm>
              <a:off x="8560690" y="2404266"/>
              <a:ext cx="2148419" cy="2171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4" name="Google Shape;624;p39"/>
            <p:cNvCxnSpPr>
              <a:endCxn id="612" idx="0"/>
            </p:cNvCxnSpPr>
            <p:nvPr/>
          </p:nvCxnSpPr>
          <p:spPr>
            <a:xfrm>
              <a:off x="10737543" y="2419929"/>
              <a:ext cx="0" cy="337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625" name="Google Shape;625;p39"/>
          <p:cNvSpPr txBox="1"/>
          <p:nvPr/>
        </p:nvSpPr>
        <p:spPr>
          <a:xfrm>
            <a:off x="9390712" y="2003143"/>
            <a:ext cx="432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r>
            <a:endParaRPr/>
          </a:p>
        </p:txBody>
      </p:sp>
      <p:sp>
        <p:nvSpPr>
          <p:cNvPr id="626" name="Google Shape;626;p39"/>
          <p:cNvSpPr txBox="1"/>
          <p:nvPr/>
        </p:nvSpPr>
        <p:spPr>
          <a:xfrm>
            <a:off x="1118586" y="3069298"/>
            <a:ext cx="3435638" cy="3693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Starting Vertex is A</a:t>
            </a:r>
            <a:endParaRPr/>
          </a:p>
        </p:txBody>
      </p:sp>
      <p:graphicFrame>
        <p:nvGraphicFramePr>
          <p:cNvPr id="627" name="Google Shape;627;p39"/>
          <p:cNvGraphicFramePr/>
          <p:nvPr/>
        </p:nvGraphicFramePr>
        <p:xfrm>
          <a:off x="648176" y="3792096"/>
          <a:ext cx="7421250" cy="2468940"/>
        </p:xfrm>
        <a:graphic>
          <a:graphicData uri="http://schemas.openxmlformats.org/drawingml/2006/table">
            <a:tbl>
              <a:tblPr firstRow="1" bandRow="1">
                <a:noFill/>
                <a:tableStyleId>{726B4C1D-A2AF-45A8-BE16-B6029DED1327}</a:tableStyleId>
              </a:tblPr>
              <a:tblGrid>
                <a:gridCol w="123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6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6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6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6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1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Selected Vertex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/>
                        <a:t>B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F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50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45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50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45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25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45 = 25+20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45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25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B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45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45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25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45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45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25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628" name="Google Shape;628;p39"/>
          <p:cNvCxnSpPr/>
          <p:nvPr/>
        </p:nvCxnSpPr>
        <p:spPr>
          <a:xfrm rot="10800000" flipH="1">
            <a:off x="7039992" y="2583330"/>
            <a:ext cx="1065300" cy="855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oogle Shape;633;p40"/>
          <p:cNvGrpSpPr/>
          <p:nvPr/>
        </p:nvGrpSpPr>
        <p:grpSpPr>
          <a:xfrm>
            <a:off x="8792763" y="1770969"/>
            <a:ext cx="2385113" cy="1658031"/>
            <a:chOff x="8296695" y="868860"/>
            <a:chExt cx="2385113" cy="1658031"/>
          </a:xfrm>
        </p:grpSpPr>
        <p:sp>
          <p:nvSpPr>
            <p:cNvPr id="634" name="Google Shape;634;p40"/>
            <p:cNvSpPr/>
            <p:nvPr/>
          </p:nvSpPr>
          <p:spPr>
            <a:xfrm>
              <a:off x="8566951" y="1029810"/>
              <a:ext cx="506028" cy="454654"/>
            </a:xfrm>
            <a:prstGeom prst="ellipse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9816118" y="1029604"/>
              <a:ext cx="506028" cy="454654"/>
            </a:xfrm>
            <a:prstGeom prst="ellipse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8542537" y="1862418"/>
              <a:ext cx="506028" cy="454654"/>
            </a:xfrm>
            <a:prstGeom prst="ellipse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9816118" y="1862418"/>
              <a:ext cx="506028" cy="454654"/>
            </a:xfrm>
            <a:prstGeom prst="ellipse">
              <a:avLst/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endParaRPr/>
            </a:p>
          </p:txBody>
        </p:sp>
        <p:cxnSp>
          <p:nvCxnSpPr>
            <p:cNvPr id="638" name="Google Shape;638;p40"/>
            <p:cNvCxnSpPr>
              <a:stCxn id="634" idx="6"/>
              <a:endCxn id="635" idx="2"/>
            </p:cNvCxnSpPr>
            <p:nvPr/>
          </p:nvCxnSpPr>
          <p:spPr>
            <a:xfrm rot="10800000" flipH="1">
              <a:off x="9072979" y="1256837"/>
              <a:ext cx="743100" cy="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39" name="Google Shape;639;p40"/>
            <p:cNvCxnSpPr>
              <a:stCxn id="634" idx="4"/>
              <a:endCxn id="636" idx="0"/>
            </p:cNvCxnSpPr>
            <p:nvPr/>
          </p:nvCxnSpPr>
          <p:spPr>
            <a:xfrm flipH="1">
              <a:off x="8795665" y="1484464"/>
              <a:ext cx="24300" cy="378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40" name="Google Shape;640;p40"/>
            <p:cNvCxnSpPr>
              <a:stCxn id="636" idx="6"/>
              <a:endCxn id="637" idx="2"/>
            </p:cNvCxnSpPr>
            <p:nvPr/>
          </p:nvCxnSpPr>
          <p:spPr>
            <a:xfrm>
              <a:off x="9048565" y="2089745"/>
              <a:ext cx="767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41" name="Google Shape;641;p40"/>
            <p:cNvCxnSpPr>
              <a:stCxn id="637" idx="0"/>
              <a:endCxn id="635" idx="4"/>
            </p:cNvCxnSpPr>
            <p:nvPr/>
          </p:nvCxnSpPr>
          <p:spPr>
            <a:xfrm rot="10800000">
              <a:off x="10069132" y="1484118"/>
              <a:ext cx="0" cy="378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42" name="Google Shape;642;p40"/>
            <p:cNvSpPr txBox="1"/>
            <p:nvPr/>
          </p:nvSpPr>
          <p:spPr>
            <a:xfrm>
              <a:off x="9227473" y="868860"/>
              <a:ext cx="3922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643" name="Google Shape;643;p40"/>
            <p:cNvSpPr txBox="1"/>
            <p:nvPr/>
          </p:nvSpPr>
          <p:spPr>
            <a:xfrm>
              <a:off x="8296695" y="1521860"/>
              <a:ext cx="3922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644" name="Google Shape;644;p40"/>
            <p:cNvSpPr txBox="1"/>
            <p:nvPr/>
          </p:nvSpPr>
          <p:spPr>
            <a:xfrm>
              <a:off x="10175781" y="1482765"/>
              <a:ext cx="5060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-3</a:t>
              </a:r>
              <a:endParaRPr/>
            </a:p>
          </p:txBody>
        </p:sp>
        <p:sp>
          <p:nvSpPr>
            <p:cNvPr id="645" name="Google Shape;645;p40"/>
            <p:cNvSpPr txBox="1"/>
            <p:nvPr/>
          </p:nvSpPr>
          <p:spPr>
            <a:xfrm>
              <a:off x="9191534" y="2157559"/>
              <a:ext cx="5060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</p:grpSp>
      <p:pic>
        <p:nvPicPr>
          <p:cNvPr id="646" name="Google Shape;64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11497"/>
            <a:ext cx="875754" cy="7078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47" name="Google Shape;647;p40"/>
          <p:cNvGraphicFramePr/>
          <p:nvPr/>
        </p:nvGraphicFramePr>
        <p:xfrm>
          <a:off x="657591" y="2830697"/>
          <a:ext cx="8128000" cy="1854250"/>
        </p:xfrm>
        <a:graphic>
          <a:graphicData uri="http://schemas.openxmlformats.org/drawingml/2006/table">
            <a:tbl>
              <a:tblPr firstRow="1" bandRow="1">
                <a:noFill/>
                <a:tableStyleId>{338D1926-D993-4909-B535-41018A0E2E3B}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Selected Vertex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B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B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8 = 5+3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48" name="Google Shape;648;p40"/>
          <p:cNvSpPr txBox="1"/>
          <p:nvPr/>
        </p:nvSpPr>
        <p:spPr>
          <a:xfrm>
            <a:off x="781235" y="1615454"/>
            <a:ext cx="3240350" cy="369332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Starting Vertex: A</a:t>
            </a:r>
            <a:endParaRPr/>
          </a:p>
        </p:txBody>
      </p:sp>
      <p:sp>
        <p:nvSpPr>
          <p:cNvPr id="649" name="Google Shape;649;p40"/>
          <p:cNvSpPr txBox="1"/>
          <p:nvPr/>
        </p:nvSpPr>
        <p:spPr>
          <a:xfrm>
            <a:off x="781235" y="389551"/>
            <a:ext cx="10511161" cy="646331"/>
          </a:xfrm>
          <a:prstGeom prst="rect">
            <a:avLst/>
          </a:prstGeom>
          <a:solidFill>
            <a:srgbClr val="82C4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Dijkstra Algorithm’s – Shortest Path (OPTIMAL SOLUTION)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 values may or may not work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11497"/>
            <a:ext cx="875754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41"/>
          <p:cNvSpPr txBox="1"/>
          <p:nvPr/>
        </p:nvSpPr>
        <p:spPr>
          <a:xfrm>
            <a:off x="790113" y="488272"/>
            <a:ext cx="10635448" cy="3693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BELLMAN FORD – Single Source Shortest Path</a:t>
            </a:r>
            <a:endParaRPr/>
          </a:p>
        </p:txBody>
      </p:sp>
      <p:sp>
        <p:nvSpPr>
          <p:cNvPr id="656" name="Google Shape;656;p41"/>
          <p:cNvSpPr txBox="1"/>
          <p:nvPr/>
        </p:nvSpPr>
        <p:spPr>
          <a:xfrm>
            <a:off x="470517" y="1260629"/>
            <a:ext cx="1131015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Bellman Ford algorithm helps us find the shortest path from a vertex to all other vertices of a weighted graph.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similar to </a:t>
            </a:r>
            <a:r>
              <a:rPr lang="en-IN" sz="1800" b="0" i="0" u="sng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Dijkstra's algorithm</a:t>
            </a:r>
            <a:r>
              <a:rPr lang="en-IN" sz="1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but it can work with graphs in which edges can have negative weights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dynamic programming method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7" name="Google Shape;657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549" y="2254928"/>
            <a:ext cx="9813612" cy="3856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95684"/>
            <a:ext cx="875754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683581" y="363984"/>
            <a:ext cx="10972800" cy="369332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Terminology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86807"/>
            <a:ext cx="875754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552634" y="1257916"/>
            <a:ext cx="10972800" cy="1477328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 of an edge: It is the value of the edge or the cost of the edge.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Network: A graph with weighted edges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Spanning Tree: Any tree consisting of edges in the graph G and including all vertices in G is called a spanning tree.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552634" y="3813316"/>
            <a:ext cx="10972800" cy="92333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 all the nodes in the graph with minimum number of edges, such that the total weight is minimized.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Devise an algorithm that converts a network into tree structures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83581" y="3017153"/>
            <a:ext cx="10972800" cy="369332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Spanning Tree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11497"/>
            <a:ext cx="875754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457" y="879144"/>
            <a:ext cx="5418459" cy="94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6868" y="668082"/>
            <a:ext cx="5357324" cy="4915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2572" y="2250468"/>
            <a:ext cx="4439439" cy="308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0604" y="464563"/>
            <a:ext cx="3696020" cy="296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0604" y="3429000"/>
            <a:ext cx="3894157" cy="2979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358032"/>
            <a:ext cx="3665538" cy="248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3429000"/>
            <a:ext cx="3932261" cy="2552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6111497"/>
            <a:ext cx="875754" cy="70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11497"/>
            <a:ext cx="875754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422" y="883111"/>
            <a:ext cx="3985605" cy="244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1422" y="3528658"/>
            <a:ext cx="4054191" cy="2743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2441" y="795473"/>
            <a:ext cx="3734124" cy="2621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32441" y="3650588"/>
            <a:ext cx="3802710" cy="2499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50114"/>
            <a:ext cx="875754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0631" y="632218"/>
            <a:ext cx="3779848" cy="2796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72079" y="3429000"/>
            <a:ext cx="3688400" cy="2552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2407" y="2030609"/>
            <a:ext cx="3627434" cy="3185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50114"/>
            <a:ext cx="875754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3146" y="578717"/>
            <a:ext cx="3810330" cy="2469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61748" y="3429000"/>
            <a:ext cx="3848433" cy="271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62121" y="578717"/>
            <a:ext cx="3467400" cy="2583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24949" y="3429000"/>
            <a:ext cx="3741744" cy="2522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50114"/>
            <a:ext cx="875754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5003" y="715653"/>
            <a:ext cx="3939881" cy="251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1708" y="3627530"/>
            <a:ext cx="3566469" cy="256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65656" y="715653"/>
            <a:ext cx="3833192" cy="266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26711" y="3627530"/>
            <a:ext cx="3848433" cy="2712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8610" y="834501"/>
            <a:ext cx="6356411" cy="4187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50114"/>
            <a:ext cx="875754" cy="70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11497"/>
            <a:ext cx="875754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49"/>
          <p:cNvSpPr txBox="1"/>
          <p:nvPr/>
        </p:nvSpPr>
        <p:spPr>
          <a:xfrm>
            <a:off x="621437" y="514905"/>
            <a:ext cx="10949126" cy="36933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Floyd Warshall’s – All Pair Shortest Path </a:t>
            </a:r>
            <a:endParaRPr/>
          </a:p>
        </p:txBody>
      </p:sp>
      <p:sp>
        <p:nvSpPr>
          <p:cNvPr id="722" name="Google Shape;722;p49"/>
          <p:cNvSpPr txBox="1"/>
          <p:nvPr/>
        </p:nvSpPr>
        <p:spPr>
          <a:xfrm>
            <a:off x="621437" y="1466541"/>
            <a:ext cx="10949126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just" rtl="0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800"/>
              <a:buFont typeface="Arial"/>
              <a:buChar char="•"/>
            </a:pPr>
            <a:r>
              <a:rPr lang="en-IN" sz="1800" b="0" i="0">
                <a:solidFill>
                  <a:srgbClr val="3030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Floyd Warshall Algorithm is a famous algorithm.</a:t>
            </a:r>
            <a:endParaRPr/>
          </a:p>
          <a:p>
            <a:pPr marL="0" marR="0" lvl="0" indent="-114300" algn="just" rtl="0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800"/>
              <a:buFont typeface="Arial"/>
              <a:buChar char="•"/>
            </a:pPr>
            <a:r>
              <a:rPr lang="en-IN" sz="1800" b="0" i="0">
                <a:solidFill>
                  <a:srgbClr val="3030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used to solve All Pairs Shortest Path Problem.</a:t>
            </a:r>
            <a:endParaRPr/>
          </a:p>
          <a:p>
            <a:pPr marL="0" marR="0" lvl="0" indent="-114300" algn="just" rtl="0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800"/>
              <a:buFont typeface="Arial"/>
              <a:buChar char="•"/>
            </a:pPr>
            <a:r>
              <a:rPr lang="en-IN" sz="1800" b="0" i="0">
                <a:solidFill>
                  <a:srgbClr val="3030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computes the shortest path between every pair of vertices of the given graph.</a:t>
            </a:r>
            <a:endParaRPr/>
          </a:p>
          <a:p>
            <a:pPr marL="0" marR="0" lvl="0" indent="-114300" algn="just" rtl="0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800"/>
              <a:buFont typeface="Arial"/>
              <a:buChar char="•"/>
            </a:pPr>
            <a:r>
              <a:rPr lang="en-IN" sz="1800" b="0" i="0">
                <a:solidFill>
                  <a:srgbClr val="3030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Floyd Warshall Algorithm is an example of dynamic programming approach.</a:t>
            </a:r>
            <a:endParaRPr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3" name="Google Shape;723;p49" descr="Intro to Algorithms: CHAPTER 26: ALL-PAIRS SHORTEST PATH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9773" y="3338003"/>
            <a:ext cx="5740433" cy="244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11497"/>
            <a:ext cx="875754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50114"/>
            <a:ext cx="875754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723" y="524683"/>
            <a:ext cx="4107536" cy="2354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11259" y="757880"/>
            <a:ext cx="6454699" cy="3726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3683" y="3403173"/>
            <a:ext cx="4477540" cy="1752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163" y="315204"/>
            <a:ext cx="3686645" cy="2210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50114"/>
            <a:ext cx="875754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05312" y="764632"/>
            <a:ext cx="3639845" cy="5307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5510" y="5471626"/>
            <a:ext cx="3208298" cy="51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5735" y="2948939"/>
            <a:ext cx="4107536" cy="235478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2" name="Google Shape;742;p51"/>
          <p:cNvGraphicFramePr/>
          <p:nvPr/>
        </p:nvGraphicFramePr>
        <p:xfrm>
          <a:off x="4575868" y="840716"/>
          <a:ext cx="3040275" cy="2225100"/>
        </p:xfrm>
        <a:graphic>
          <a:graphicData uri="http://schemas.openxmlformats.org/drawingml/2006/table">
            <a:tbl>
              <a:tblPr firstRow="1" bandRow="1">
                <a:noFill/>
                <a:tableStyleId>{A8EC3F5E-DC09-45F1-BE2F-2504C3C4AF7E}</a:tableStyleId>
              </a:tblPr>
              <a:tblGrid>
                <a:gridCol w="101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 D1 Matrix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K=1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I=1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J=1,2,3,4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K=1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I=2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J=1,2,3,4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K=1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I=3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J=1,2,3,4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K=1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I=4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J=1,2,3,4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43" name="Google Shape;743;p51"/>
          <p:cNvGraphicFramePr/>
          <p:nvPr/>
        </p:nvGraphicFramePr>
        <p:xfrm>
          <a:off x="4575868" y="3757170"/>
          <a:ext cx="3040275" cy="2225100"/>
        </p:xfrm>
        <a:graphic>
          <a:graphicData uri="http://schemas.openxmlformats.org/drawingml/2006/table">
            <a:tbl>
              <a:tblPr firstRow="1" bandRow="1">
                <a:noFill/>
                <a:tableStyleId>{A8EC3F5E-DC09-45F1-BE2F-2504C3C4AF7E}</a:tableStyleId>
              </a:tblPr>
              <a:tblGrid>
                <a:gridCol w="101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 D2 Matrix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K=2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I=1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J=1,2,3,4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K=2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I=2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J=1,2,3,4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K=2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I=3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J=1,2,3,4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K=2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I=4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J=1,2,3,4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86807"/>
            <a:ext cx="875754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381739" y="1861559"/>
            <a:ext cx="11372295" cy="2862322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a network, the edges for the minimum spanning tree are chosen in such a way that: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node in the network </a:t>
            </a: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be </a:t>
            </a: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included in the spanning tree</a:t>
            </a: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overall edge weight of the spanning tree is the </a:t>
            </a: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possible </a:t>
            </a: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will allow the </a:t>
            </a: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existence of a path between any 2 nodes</a:t>
            </a: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in the tree.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graph can have many spanning trees</a:t>
            </a: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 complete graph with n vertices has </a:t>
            </a: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IN" sz="1800" b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(n-2)</a:t>
            </a: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spanning trees</a:t>
            </a: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So, the complete graph with 4 vertices has 4 </a:t>
            </a:r>
            <a:r>
              <a:rPr lang="en-IN" sz="18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(4-2)</a:t>
            </a: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16 spanning trees.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437877" y="655693"/>
            <a:ext cx="10972800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Spanning Tree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0924" y="833379"/>
            <a:ext cx="3240350" cy="531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50114"/>
            <a:ext cx="875754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347" y="745741"/>
            <a:ext cx="4107536" cy="2354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6834" y="4042322"/>
            <a:ext cx="3208298" cy="51058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2" name="Google Shape;752;p52"/>
          <p:cNvGraphicFramePr/>
          <p:nvPr/>
        </p:nvGraphicFramePr>
        <p:xfrm>
          <a:off x="4575868" y="840716"/>
          <a:ext cx="3040275" cy="2225100"/>
        </p:xfrm>
        <a:graphic>
          <a:graphicData uri="http://schemas.openxmlformats.org/drawingml/2006/table">
            <a:tbl>
              <a:tblPr firstRow="1" bandRow="1">
                <a:noFill/>
                <a:tableStyleId>{A8EC3F5E-DC09-45F1-BE2F-2504C3C4AF7E}</a:tableStyleId>
              </a:tblPr>
              <a:tblGrid>
                <a:gridCol w="101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 D3 Matrix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K=3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I=1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J=1,2,3,4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K=3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I=2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J=1,2,3,4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K=3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I=3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J=1,2,3,4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K=3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I=4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J=1,2,3,4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53" name="Google Shape;753;p52"/>
          <p:cNvGraphicFramePr/>
          <p:nvPr/>
        </p:nvGraphicFramePr>
        <p:xfrm>
          <a:off x="4654772" y="3440386"/>
          <a:ext cx="3040275" cy="2225100"/>
        </p:xfrm>
        <a:graphic>
          <a:graphicData uri="http://schemas.openxmlformats.org/drawingml/2006/table">
            <a:tbl>
              <a:tblPr firstRow="1" bandRow="1">
                <a:noFill/>
                <a:tableStyleId>{A8EC3F5E-DC09-45F1-BE2F-2504C3C4AF7E}</a:tableStyleId>
              </a:tblPr>
              <a:tblGrid>
                <a:gridCol w="101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 D4 Matrix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K=4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I=1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J=1,2,3,4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K=4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I=2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J=1,2,3,4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K=4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I=3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J=1,2,3,4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K=4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I=4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J=1,2,3,4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50114"/>
            <a:ext cx="875754" cy="7078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9" name="Google Shape;759;p53"/>
          <p:cNvGraphicFramePr/>
          <p:nvPr/>
        </p:nvGraphicFramePr>
        <p:xfrm>
          <a:off x="2016664" y="80473"/>
          <a:ext cx="8716425" cy="6040190"/>
        </p:xfrm>
        <a:graphic>
          <a:graphicData uri="http://schemas.openxmlformats.org/drawingml/2006/table">
            <a:tbl>
              <a:tblPr firstRow="1" bandRow="1">
                <a:noFill/>
                <a:tableStyleId>{338D1926-D993-4909-B535-41018A0E2E3B}</a:tableStyleId>
              </a:tblPr>
              <a:tblGrid>
                <a:gridCol w="176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4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Complexity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Advantages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Disadvantages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Application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Prim’s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O(E + logV)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Better when dealing with dense graph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Difficult to program, though it can be programmed in matrix form.</a:t>
                      </a:r>
                      <a:endParaRPr sz="1400" b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Telephone, Cable network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Kruskal’s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O(ElogV)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Minimum Cost selection does not have any criteria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Works only in connected and weighted (non connected should not give a final MST)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Tour Operation, Landing Cables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Sollin’s</a:t>
                      </a:r>
                      <a:endParaRPr sz="1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IN" sz="14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O(ElogV)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Better operation in parallel network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adapt to distributed network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Electrical Wiring social network like linkedin, Fb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Djikstra</a:t>
                      </a:r>
                      <a:endParaRPr sz="1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O(n power 2)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 Maps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able to handle negative edges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Routing protocols required by the routers to update their forwarding table</a:t>
                      </a:r>
                      <a:endParaRPr sz="1400" b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Bellman Ford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O(|E||V|)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Handle negative edges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Fails to handle undirected graphs when it comes to negative weights</a:t>
                      </a:r>
                      <a:endParaRPr sz="1400" b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Distance Vector routing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Floyd’s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O(n power 2 * n)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Extremely simple and Easy to implement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Slower than other algorithms designed to perform the same task</a:t>
                      </a:r>
                      <a:endParaRPr sz="1400" b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Fast Computation of Path finder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86807"/>
            <a:ext cx="875754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437877" y="655693"/>
            <a:ext cx="10972800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cost of Spanning Tree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1" name="Google Shape;121;p17"/>
          <p:cNvGrpSpPr/>
          <p:nvPr/>
        </p:nvGrpSpPr>
        <p:grpSpPr>
          <a:xfrm>
            <a:off x="9044866" y="1500326"/>
            <a:ext cx="1806518" cy="2673658"/>
            <a:chOff x="4348578" y="1553592"/>
            <a:chExt cx="1806518" cy="2673658"/>
          </a:xfrm>
        </p:grpSpPr>
        <p:sp>
          <p:nvSpPr>
            <p:cNvPr id="122" name="Google Shape;122;p17"/>
            <p:cNvSpPr/>
            <p:nvPr/>
          </p:nvSpPr>
          <p:spPr>
            <a:xfrm>
              <a:off x="5086905" y="1553592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5070629" y="3774489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5693456" y="2110295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5693457" y="2967361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4348578" y="2976239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4348579" y="2089211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8" name="Google Shape;128;p17"/>
            <p:cNvCxnSpPr>
              <a:stCxn id="122" idx="2"/>
              <a:endCxn id="127" idx="0"/>
            </p:cNvCxnSpPr>
            <p:nvPr/>
          </p:nvCxnSpPr>
          <p:spPr>
            <a:xfrm flipH="1">
              <a:off x="4579305" y="1779972"/>
              <a:ext cx="507600" cy="30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" name="Google Shape;129;p17"/>
            <p:cNvCxnSpPr>
              <a:stCxn id="122" idx="6"/>
              <a:endCxn id="124" idx="0"/>
            </p:cNvCxnSpPr>
            <p:nvPr/>
          </p:nvCxnSpPr>
          <p:spPr>
            <a:xfrm>
              <a:off x="5548544" y="1779972"/>
              <a:ext cx="375600" cy="33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" name="Google Shape;130;p17"/>
            <p:cNvCxnSpPr>
              <a:stCxn id="127" idx="4"/>
              <a:endCxn id="126" idx="0"/>
            </p:cNvCxnSpPr>
            <p:nvPr/>
          </p:nvCxnSpPr>
          <p:spPr>
            <a:xfrm>
              <a:off x="4579398" y="2541972"/>
              <a:ext cx="0" cy="43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" name="Google Shape;131;p17"/>
            <p:cNvCxnSpPr>
              <a:stCxn id="126" idx="5"/>
              <a:endCxn id="123" idx="1"/>
            </p:cNvCxnSpPr>
            <p:nvPr/>
          </p:nvCxnSpPr>
          <p:spPr>
            <a:xfrm>
              <a:off x="4742612" y="3362695"/>
              <a:ext cx="395700" cy="478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" name="Google Shape;132;p17"/>
            <p:cNvCxnSpPr>
              <a:stCxn id="123" idx="7"/>
              <a:endCxn id="125" idx="4"/>
            </p:cNvCxnSpPr>
            <p:nvPr/>
          </p:nvCxnSpPr>
          <p:spPr>
            <a:xfrm rot="10800000" flipH="1">
              <a:off x="5464662" y="3420194"/>
              <a:ext cx="459600" cy="420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" name="Google Shape;133;p17"/>
            <p:cNvCxnSpPr>
              <a:stCxn id="124" idx="4"/>
              <a:endCxn id="125" idx="0"/>
            </p:cNvCxnSpPr>
            <p:nvPr/>
          </p:nvCxnSpPr>
          <p:spPr>
            <a:xfrm>
              <a:off x="5924275" y="2563056"/>
              <a:ext cx="0" cy="40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4" name="Google Shape;134;p17"/>
          <p:cNvSpPr txBox="1"/>
          <p:nvPr/>
        </p:nvSpPr>
        <p:spPr>
          <a:xfrm>
            <a:off x="274932" y="1162834"/>
            <a:ext cx="6613857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 is represented as set of (V,E)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= 1,2,3,4,5,6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E={(1,2), (2,3), (3,4), (4,5), (6,1),(5,6)}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Spanning tree is a subset of a graph (Subset of edges) (All Vertices)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should not contain cycle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|V| = N = 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N-1 = 5 (Edges)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5" name="Google Shape;135;p17"/>
          <p:cNvGrpSpPr/>
          <p:nvPr/>
        </p:nvGrpSpPr>
        <p:grpSpPr>
          <a:xfrm>
            <a:off x="3466730" y="3937622"/>
            <a:ext cx="1806518" cy="2673658"/>
            <a:chOff x="4348578" y="1553592"/>
            <a:chExt cx="1806518" cy="2673658"/>
          </a:xfrm>
        </p:grpSpPr>
        <p:sp>
          <p:nvSpPr>
            <p:cNvPr id="136" name="Google Shape;136;p17"/>
            <p:cNvSpPr/>
            <p:nvPr/>
          </p:nvSpPr>
          <p:spPr>
            <a:xfrm>
              <a:off x="5086905" y="1553592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5070629" y="3774489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5693456" y="2110295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5693457" y="2967361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4348578" y="2976239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4348579" y="2089211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2" name="Google Shape;142;p17"/>
            <p:cNvCxnSpPr>
              <a:stCxn id="136" idx="2"/>
              <a:endCxn id="141" idx="0"/>
            </p:cNvCxnSpPr>
            <p:nvPr/>
          </p:nvCxnSpPr>
          <p:spPr>
            <a:xfrm flipH="1">
              <a:off x="4579305" y="1779972"/>
              <a:ext cx="507600" cy="30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3" name="Google Shape;143;p17"/>
            <p:cNvCxnSpPr>
              <a:stCxn id="136" idx="6"/>
              <a:endCxn id="138" idx="0"/>
            </p:cNvCxnSpPr>
            <p:nvPr/>
          </p:nvCxnSpPr>
          <p:spPr>
            <a:xfrm>
              <a:off x="5548544" y="1779972"/>
              <a:ext cx="375600" cy="33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4" name="Google Shape;144;p17"/>
            <p:cNvCxnSpPr>
              <a:stCxn id="140" idx="5"/>
              <a:endCxn id="137" idx="1"/>
            </p:cNvCxnSpPr>
            <p:nvPr/>
          </p:nvCxnSpPr>
          <p:spPr>
            <a:xfrm>
              <a:off x="4742612" y="3362695"/>
              <a:ext cx="395700" cy="478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" name="Google Shape;145;p17"/>
            <p:cNvCxnSpPr>
              <a:stCxn id="137" idx="7"/>
              <a:endCxn id="139" idx="4"/>
            </p:cNvCxnSpPr>
            <p:nvPr/>
          </p:nvCxnSpPr>
          <p:spPr>
            <a:xfrm rot="10800000" flipH="1">
              <a:off x="5464662" y="3420194"/>
              <a:ext cx="459600" cy="420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" name="Google Shape;146;p17"/>
            <p:cNvCxnSpPr>
              <a:stCxn id="138" idx="4"/>
              <a:endCxn id="139" idx="0"/>
            </p:cNvCxnSpPr>
            <p:nvPr/>
          </p:nvCxnSpPr>
          <p:spPr>
            <a:xfrm>
              <a:off x="5924275" y="2563056"/>
              <a:ext cx="0" cy="40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7" name="Google Shape;147;p17"/>
          <p:cNvGrpSpPr/>
          <p:nvPr/>
        </p:nvGrpSpPr>
        <p:grpSpPr>
          <a:xfrm>
            <a:off x="1140138" y="3938361"/>
            <a:ext cx="1806518" cy="2673658"/>
            <a:chOff x="4348578" y="1553592"/>
            <a:chExt cx="1806518" cy="2673658"/>
          </a:xfrm>
        </p:grpSpPr>
        <p:sp>
          <p:nvSpPr>
            <p:cNvPr id="148" name="Google Shape;148;p17"/>
            <p:cNvSpPr/>
            <p:nvPr/>
          </p:nvSpPr>
          <p:spPr>
            <a:xfrm>
              <a:off x="5086905" y="1553592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5070629" y="3774489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5693456" y="2110295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5693457" y="2967361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4348578" y="2976239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4348579" y="2089211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4" name="Google Shape;154;p17"/>
            <p:cNvCxnSpPr>
              <a:stCxn id="148" idx="6"/>
              <a:endCxn id="150" idx="0"/>
            </p:cNvCxnSpPr>
            <p:nvPr/>
          </p:nvCxnSpPr>
          <p:spPr>
            <a:xfrm>
              <a:off x="5548544" y="1779972"/>
              <a:ext cx="375600" cy="33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" name="Google Shape;155;p17"/>
            <p:cNvCxnSpPr>
              <a:stCxn id="153" idx="4"/>
              <a:endCxn id="152" idx="0"/>
            </p:cNvCxnSpPr>
            <p:nvPr/>
          </p:nvCxnSpPr>
          <p:spPr>
            <a:xfrm>
              <a:off x="4579398" y="2541972"/>
              <a:ext cx="0" cy="43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" name="Google Shape;156;p17"/>
            <p:cNvCxnSpPr>
              <a:stCxn id="152" idx="5"/>
              <a:endCxn id="149" idx="1"/>
            </p:cNvCxnSpPr>
            <p:nvPr/>
          </p:nvCxnSpPr>
          <p:spPr>
            <a:xfrm>
              <a:off x="4742612" y="3362695"/>
              <a:ext cx="395700" cy="478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" name="Google Shape;157;p17"/>
            <p:cNvCxnSpPr>
              <a:stCxn id="149" idx="7"/>
              <a:endCxn id="151" idx="4"/>
            </p:cNvCxnSpPr>
            <p:nvPr/>
          </p:nvCxnSpPr>
          <p:spPr>
            <a:xfrm rot="10800000" flipH="1">
              <a:off x="5464662" y="3420194"/>
              <a:ext cx="459600" cy="420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8" name="Google Shape;158;p17"/>
            <p:cNvCxnSpPr>
              <a:stCxn id="150" idx="4"/>
              <a:endCxn id="151" idx="0"/>
            </p:cNvCxnSpPr>
            <p:nvPr/>
          </p:nvCxnSpPr>
          <p:spPr>
            <a:xfrm>
              <a:off x="5924275" y="2563056"/>
              <a:ext cx="0" cy="40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9" name="Google Shape;159;p17"/>
          <p:cNvGrpSpPr/>
          <p:nvPr/>
        </p:nvGrpSpPr>
        <p:grpSpPr>
          <a:xfrm>
            <a:off x="8354433" y="4014562"/>
            <a:ext cx="1806518" cy="2673658"/>
            <a:chOff x="4348578" y="1553592"/>
            <a:chExt cx="1806518" cy="2673658"/>
          </a:xfrm>
        </p:grpSpPr>
        <p:sp>
          <p:nvSpPr>
            <p:cNvPr id="160" name="Google Shape;160;p17"/>
            <p:cNvSpPr/>
            <p:nvPr/>
          </p:nvSpPr>
          <p:spPr>
            <a:xfrm>
              <a:off x="5086905" y="1553592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5070629" y="3774489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5693456" y="2110295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5693457" y="2967361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4348578" y="2976239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4348579" y="2089211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6" name="Google Shape;166;p17"/>
            <p:cNvCxnSpPr>
              <a:stCxn id="160" idx="2"/>
              <a:endCxn id="165" idx="0"/>
            </p:cNvCxnSpPr>
            <p:nvPr/>
          </p:nvCxnSpPr>
          <p:spPr>
            <a:xfrm flipH="1">
              <a:off x="4579305" y="1779972"/>
              <a:ext cx="507600" cy="30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" name="Google Shape;167;p17"/>
            <p:cNvCxnSpPr>
              <a:stCxn id="160" idx="6"/>
              <a:endCxn id="162" idx="0"/>
            </p:cNvCxnSpPr>
            <p:nvPr/>
          </p:nvCxnSpPr>
          <p:spPr>
            <a:xfrm>
              <a:off x="5548544" y="1779972"/>
              <a:ext cx="375600" cy="33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" name="Google Shape;168;p17"/>
            <p:cNvCxnSpPr>
              <a:stCxn id="165" idx="4"/>
              <a:endCxn id="164" idx="0"/>
            </p:cNvCxnSpPr>
            <p:nvPr/>
          </p:nvCxnSpPr>
          <p:spPr>
            <a:xfrm>
              <a:off x="4579398" y="2541972"/>
              <a:ext cx="0" cy="43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9" name="Google Shape;169;p17"/>
            <p:cNvCxnSpPr>
              <a:stCxn id="164" idx="5"/>
              <a:endCxn id="161" idx="1"/>
            </p:cNvCxnSpPr>
            <p:nvPr/>
          </p:nvCxnSpPr>
          <p:spPr>
            <a:xfrm>
              <a:off x="4742612" y="3362695"/>
              <a:ext cx="395700" cy="478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0" name="Google Shape;170;p17"/>
            <p:cNvCxnSpPr>
              <a:stCxn id="162" idx="4"/>
              <a:endCxn id="163" idx="0"/>
            </p:cNvCxnSpPr>
            <p:nvPr/>
          </p:nvCxnSpPr>
          <p:spPr>
            <a:xfrm>
              <a:off x="5924275" y="2563056"/>
              <a:ext cx="0" cy="40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71" name="Google Shape;171;p17"/>
          <p:cNvGrpSpPr/>
          <p:nvPr/>
        </p:nvGrpSpPr>
        <p:grpSpPr>
          <a:xfrm>
            <a:off x="5776804" y="4028254"/>
            <a:ext cx="1806518" cy="2673658"/>
            <a:chOff x="4348578" y="1553592"/>
            <a:chExt cx="1806518" cy="2673658"/>
          </a:xfrm>
        </p:grpSpPr>
        <p:sp>
          <p:nvSpPr>
            <p:cNvPr id="172" name="Google Shape;172;p17"/>
            <p:cNvSpPr/>
            <p:nvPr/>
          </p:nvSpPr>
          <p:spPr>
            <a:xfrm>
              <a:off x="5086905" y="1553592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5070629" y="3774489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5693456" y="2110295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5693457" y="2967361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4348578" y="2976239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4348579" y="2089211"/>
              <a:ext cx="461639" cy="452761"/>
            </a:xfrm>
            <a:prstGeom prst="ellipse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8" name="Google Shape;178;p17"/>
            <p:cNvCxnSpPr>
              <a:stCxn id="172" idx="2"/>
              <a:endCxn id="177" idx="0"/>
            </p:cNvCxnSpPr>
            <p:nvPr/>
          </p:nvCxnSpPr>
          <p:spPr>
            <a:xfrm flipH="1">
              <a:off x="4579305" y="1779972"/>
              <a:ext cx="507600" cy="30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" name="Google Shape;179;p17"/>
            <p:cNvCxnSpPr>
              <a:stCxn id="172" idx="6"/>
              <a:endCxn id="174" idx="0"/>
            </p:cNvCxnSpPr>
            <p:nvPr/>
          </p:nvCxnSpPr>
          <p:spPr>
            <a:xfrm>
              <a:off x="5548544" y="1779972"/>
              <a:ext cx="375600" cy="33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0" name="Google Shape;180;p17"/>
            <p:cNvCxnSpPr>
              <a:stCxn id="177" idx="4"/>
              <a:endCxn id="176" idx="0"/>
            </p:cNvCxnSpPr>
            <p:nvPr/>
          </p:nvCxnSpPr>
          <p:spPr>
            <a:xfrm>
              <a:off x="4579398" y="2541972"/>
              <a:ext cx="0" cy="43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1" name="Google Shape;181;p17"/>
            <p:cNvCxnSpPr>
              <a:stCxn id="173" idx="7"/>
              <a:endCxn id="175" idx="4"/>
            </p:cNvCxnSpPr>
            <p:nvPr/>
          </p:nvCxnSpPr>
          <p:spPr>
            <a:xfrm rot="10800000" flipH="1">
              <a:off x="5464662" y="3420194"/>
              <a:ext cx="459600" cy="420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" name="Google Shape;182;p17"/>
            <p:cNvCxnSpPr>
              <a:stCxn id="174" idx="4"/>
              <a:endCxn id="175" idx="0"/>
            </p:cNvCxnSpPr>
            <p:nvPr/>
          </p:nvCxnSpPr>
          <p:spPr>
            <a:xfrm>
              <a:off x="5924275" y="2563056"/>
              <a:ext cx="0" cy="40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83" name="Google Shape;183;p17"/>
          <p:cNvSpPr txBox="1"/>
          <p:nvPr/>
        </p:nvSpPr>
        <p:spPr>
          <a:xfrm>
            <a:off x="4696004" y="3078350"/>
            <a:ext cx="4385569" cy="92333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= (V’, E’)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V’ = V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|E’| = |V| - 1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86807"/>
            <a:ext cx="875754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8"/>
          <p:cNvSpPr txBox="1"/>
          <p:nvPr/>
        </p:nvSpPr>
        <p:spPr>
          <a:xfrm>
            <a:off x="437877" y="655693"/>
            <a:ext cx="10972800" cy="369332"/>
          </a:xfrm>
          <a:prstGeom prst="rect">
            <a:avLst/>
          </a:prstGeom>
          <a:solidFill>
            <a:srgbClr val="82C4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for finding Minimum cost spanning tree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4625267" y="1154097"/>
            <a:ext cx="140267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Prim’s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Kruskal’s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Sollin’s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559293" y="2866008"/>
            <a:ext cx="3994952" cy="369332"/>
          </a:xfrm>
          <a:prstGeom prst="rect">
            <a:avLst/>
          </a:prstGeom>
          <a:solidFill>
            <a:srgbClr val="66FF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Prim’s (Connected Smallest Graph)</a:t>
            </a:r>
            <a:endParaRPr/>
          </a:p>
        </p:txBody>
      </p:sp>
      <p:pic>
        <p:nvPicPr>
          <p:cNvPr id="192" name="Google Shape;19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80101"/>
            <a:ext cx="875754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8"/>
          <p:cNvSpPr txBox="1"/>
          <p:nvPr/>
        </p:nvSpPr>
        <p:spPr>
          <a:xfrm>
            <a:off x="559293" y="3449858"/>
            <a:ext cx="392392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>
                <a:solidFill>
                  <a:srgbClr val="4D515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computer science, Prim's algorithm is a greedy algorithm that finds a minimum spanning tree for a weighted undirected graph. This means it finds a subset of the edges that forms a tree that includes every vertex, where the total weight of all the edges in the tree is minimized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94" name="Google Shape;194;p18"/>
          <p:cNvGrpSpPr/>
          <p:nvPr/>
        </p:nvGrpSpPr>
        <p:grpSpPr>
          <a:xfrm>
            <a:off x="559293" y="273576"/>
            <a:ext cx="2647438" cy="2475842"/>
            <a:chOff x="8661072" y="1435681"/>
            <a:chExt cx="2647438" cy="2475842"/>
          </a:xfrm>
        </p:grpSpPr>
        <p:sp>
          <p:nvSpPr>
            <p:cNvPr id="195" name="Google Shape;195;p18"/>
            <p:cNvSpPr/>
            <p:nvPr/>
          </p:nvSpPr>
          <p:spPr>
            <a:xfrm>
              <a:off x="9759518" y="1435681"/>
              <a:ext cx="337352" cy="36933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8967926" y="2035375"/>
              <a:ext cx="337352" cy="36933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10595499" y="1985094"/>
              <a:ext cx="337352" cy="36933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10639887" y="2778816"/>
              <a:ext cx="337352" cy="36933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9756559" y="2417738"/>
              <a:ext cx="337352" cy="36933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8967926" y="2866008"/>
              <a:ext cx="337352" cy="36933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9756559" y="3542191"/>
              <a:ext cx="337352" cy="36933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2" name="Google Shape;202;p18"/>
            <p:cNvCxnSpPr>
              <a:stCxn id="197" idx="2"/>
              <a:endCxn id="199" idx="7"/>
            </p:cNvCxnSpPr>
            <p:nvPr/>
          </p:nvCxnSpPr>
          <p:spPr>
            <a:xfrm flipH="1">
              <a:off x="10044399" y="2169760"/>
              <a:ext cx="551100" cy="302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" name="Google Shape;203;p18"/>
            <p:cNvCxnSpPr>
              <a:stCxn id="199" idx="2"/>
              <a:endCxn id="200" idx="6"/>
            </p:cNvCxnSpPr>
            <p:nvPr/>
          </p:nvCxnSpPr>
          <p:spPr>
            <a:xfrm flipH="1">
              <a:off x="9305359" y="2602404"/>
              <a:ext cx="451200" cy="448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" name="Google Shape;204;p18"/>
            <p:cNvCxnSpPr>
              <a:stCxn id="200" idx="4"/>
              <a:endCxn id="201" idx="2"/>
            </p:cNvCxnSpPr>
            <p:nvPr/>
          </p:nvCxnSpPr>
          <p:spPr>
            <a:xfrm>
              <a:off x="9136602" y="3235340"/>
              <a:ext cx="620100" cy="491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" name="Google Shape;205;p18"/>
            <p:cNvCxnSpPr>
              <a:stCxn id="201" idx="6"/>
              <a:endCxn id="198" idx="3"/>
            </p:cNvCxnSpPr>
            <p:nvPr/>
          </p:nvCxnSpPr>
          <p:spPr>
            <a:xfrm rot="10800000" flipH="1">
              <a:off x="10093911" y="3094157"/>
              <a:ext cx="595500" cy="632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" name="Google Shape;206;p18"/>
            <p:cNvCxnSpPr>
              <a:stCxn id="198" idx="0"/>
              <a:endCxn id="197" idx="5"/>
            </p:cNvCxnSpPr>
            <p:nvPr/>
          </p:nvCxnSpPr>
          <p:spPr>
            <a:xfrm rot="10800000" flipH="1">
              <a:off x="10808563" y="2300316"/>
              <a:ext cx="75000" cy="478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" name="Google Shape;207;p18"/>
            <p:cNvCxnSpPr>
              <a:stCxn id="199" idx="4"/>
            </p:cNvCxnSpPr>
            <p:nvPr/>
          </p:nvCxnSpPr>
          <p:spPr>
            <a:xfrm>
              <a:off x="9925235" y="2787070"/>
              <a:ext cx="9900" cy="922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8" name="Google Shape;208;p18"/>
            <p:cNvCxnSpPr>
              <a:stCxn id="196" idx="4"/>
              <a:endCxn id="200" idx="0"/>
            </p:cNvCxnSpPr>
            <p:nvPr/>
          </p:nvCxnSpPr>
          <p:spPr>
            <a:xfrm>
              <a:off x="9136602" y="2404707"/>
              <a:ext cx="0" cy="461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9" name="Google Shape;209;p18"/>
            <p:cNvCxnSpPr>
              <a:stCxn id="196" idx="7"/>
              <a:endCxn id="195" idx="3"/>
            </p:cNvCxnSpPr>
            <p:nvPr/>
          </p:nvCxnSpPr>
          <p:spPr>
            <a:xfrm rot="10800000" flipH="1">
              <a:off x="9255874" y="1751062"/>
              <a:ext cx="552900" cy="338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" name="Google Shape;210;p18"/>
            <p:cNvCxnSpPr>
              <a:stCxn id="195" idx="5"/>
              <a:endCxn id="197" idx="1"/>
            </p:cNvCxnSpPr>
            <p:nvPr/>
          </p:nvCxnSpPr>
          <p:spPr>
            <a:xfrm>
              <a:off x="10047466" y="1750926"/>
              <a:ext cx="597300" cy="288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11" name="Google Shape;211;p18"/>
            <p:cNvSpPr txBox="1"/>
            <p:nvPr/>
          </p:nvSpPr>
          <p:spPr>
            <a:xfrm>
              <a:off x="9069693" y="1708948"/>
              <a:ext cx="4512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8"/>
            <p:cNvSpPr txBox="1"/>
            <p:nvPr/>
          </p:nvSpPr>
          <p:spPr>
            <a:xfrm>
              <a:off x="9931154" y="2020555"/>
              <a:ext cx="4512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8"/>
            <p:cNvSpPr txBox="1"/>
            <p:nvPr/>
          </p:nvSpPr>
          <p:spPr>
            <a:xfrm>
              <a:off x="9207048" y="2418664"/>
              <a:ext cx="4512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8661072" y="2468416"/>
              <a:ext cx="4512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8"/>
            <p:cNvSpPr txBox="1"/>
            <p:nvPr/>
          </p:nvSpPr>
          <p:spPr>
            <a:xfrm>
              <a:off x="10238010" y="1532588"/>
              <a:ext cx="4512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28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9186006" y="3449858"/>
              <a:ext cx="4512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8"/>
            <p:cNvSpPr txBox="1"/>
            <p:nvPr/>
          </p:nvSpPr>
          <p:spPr>
            <a:xfrm>
              <a:off x="10376516" y="3357525"/>
              <a:ext cx="4512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9875958" y="2857614"/>
              <a:ext cx="4512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18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8"/>
            <p:cNvSpPr txBox="1"/>
            <p:nvPr/>
          </p:nvSpPr>
          <p:spPr>
            <a:xfrm>
              <a:off x="10857229" y="2330412"/>
              <a:ext cx="4512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16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0" name="Google Shape;22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131" y="2557107"/>
            <a:ext cx="990686" cy="83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9063" y="2322160"/>
            <a:ext cx="1219306" cy="153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23379" y="2172955"/>
            <a:ext cx="1265030" cy="2027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81869" y="2020228"/>
            <a:ext cx="1920406" cy="204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62959" y="4377733"/>
            <a:ext cx="2118544" cy="208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61240" y="4361224"/>
            <a:ext cx="2057578" cy="2072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80101"/>
            <a:ext cx="875754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347" y="775125"/>
            <a:ext cx="10157878" cy="4419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82875"/>
            <a:ext cx="875754" cy="70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315" y="449322"/>
            <a:ext cx="10662081" cy="595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082875"/>
            <a:ext cx="875754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095848"/>
            <a:ext cx="875754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77018" y="449322"/>
            <a:ext cx="5808955" cy="105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/>
          <p:nvPr/>
        </p:nvSpPr>
        <p:spPr>
          <a:xfrm>
            <a:off x="437877" y="655693"/>
            <a:ext cx="10972800" cy="369332"/>
          </a:xfrm>
          <a:prstGeom prst="rect">
            <a:avLst/>
          </a:prstGeom>
          <a:solidFill>
            <a:srgbClr val="82C4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for finding Minimum cost spanning tree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683580" y="1197006"/>
            <a:ext cx="4643021" cy="369332"/>
          </a:xfrm>
          <a:prstGeom prst="rect">
            <a:avLst/>
          </a:prstGeom>
          <a:solidFill>
            <a:srgbClr val="66FF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Kruskal’s Method (Should not form a cycle)</a:t>
            </a:r>
            <a:endParaRPr/>
          </a:p>
        </p:txBody>
      </p:sp>
      <p:grpSp>
        <p:nvGrpSpPr>
          <p:cNvPr id="247" name="Google Shape;247;p21"/>
          <p:cNvGrpSpPr/>
          <p:nvPr/>
        </p:nvGrpSpPr>
        <p:grpSpPr>
          <a:xfrm>
            <a:off x="8661072" y="1435681"/>
            <a:ext cx="2647438" cy="2475842"/>
            <a:chOff x="8661072" y="1435681"/>
            <a:chExt cx="2647438" cy="2475842"/>
          </a:xfrm>
        </p:grpSpPr>
        <p:sp>
          <p:nvSpPr>
            <p:cNvPr id="248" name="Google Shape;248;p21"/>
            <p:cNvSpPr/>
            <p:nvPr/>
          </p:nvSpPr>
          <p:spPr>
            <a:xfrm>
              <a:off x="9759518" y="1435681"/>
              <a:ext cx="337352" cy="36933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8967926" y="2035375"/>
              <a:ext cx="337352" cy="36933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10595499" y="1985094"/>
              <a:ext cx="337352" cy="36933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10639887" y="2778816"/>
              <a:ext cx="337352" cy="36933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9756559" y="2417738"/>
              <a:ext cx="337352" cy="36933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8967926" y="2866008"/>
              <a:ext cx="337352" cy="36933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9756559" y="3542191"/>
              <a:ext cx="337352" cy="36933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5" name="Google Shape;255;p21"/>
            <p:cNvCxnSpPr>
              <a:stCxn id="250" idx="2"/>
              <a:endCxn id="252" idx="7"/>
            </p:cNvCxnSpPr>
            <p:nvPr/>
          </p:nvCxnSpPr>
          <p:spPr>
            <a:xfrm flipH="1">
              <a:off x="10044399" y="2169760"/>
              <a:ext cx="551100" cy="302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" name="Google Shape;256;p21"/>
            <p:cNvCxnSpPr>
              <a:stCxn id="252" idx="2"/>
              <a:endCxn id="253" idx="6"/>
            </p:cNvCxnSpPr>
            <p:nvPr/>
          </p:nvCxnSpPr>
          <p:spPr>
            <a:xfrm flipH="1">
              <a:off x="9305359" y="2602404"/>
              <a:ext cx="451200" cy="448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" name="Google Shape;257;p21"/>
            <p:cNvCxnSpPr>
              <a:stCxn id="253" idx="4"/>
              <a:endCxn id="254" idx="2"/>
            </p:cNvCxnSpPr>
            <p:nvPr/>
          </p:nvCxnSpPr>
          <p:spPr>
            <a:xfrm>
              <a:off x="9136602" y="3235340"/>
              <a:ext cx="620100" cy="491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" name="Google Shape;258;p21"/>
            <p:cNvCxnSpPr>
              <a:stCxn id="254" idx="6"/>
              <a:endCxn id="251" idx="3"/>
            </p:cNvCxnSpPr>
            <p:nvPr/>
          </p:nvCxnSpPr>
          <p:spPr>
            <a:xfrm rot="10800000" flipH="1">
              <a:off x="10093911" y="3094157"/>
              <a:ext cx="595500" cy="632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" name="Google Shape;259;p21"/>
            <p:cNvCxnSpPr>
              <a:stCxn id="251" idx="0"/>
              <a:endCxn id="250" idx="5"/>
            </p:cNvCxnSpPr>
            <p:nvPr/>
          </p:nvCxnSpPr>
          <p:spPr>
            <a:xfrm rot="10800000" flipH="1">
              <a:off x="10808563" y="2300316"/>
              <a:ext cx="75000" cy="478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" name="Google Shape;260;p21"/>
            <p:cNvCxnSpPr>
              <a:stCxn id="252" idx="4"/>
            </p:cNvCxnSpPr>
            <p:nvPr/>
          </p:nvCxnSpPr>
          <p:spPr>
            <a:xfrm>
              <a:off x="9925235" y="2787070"/>
              <a:ext cx="9900" cy="922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21"/>
            <p:cNvCxnSpPr>
              <a:stCxn id="249" idx="4"/>
              <a:endCxn id="253" idx="0"/>
            </p:cNvCxnSpPr>
            <p:nvPr/>
          </p:nvCxnSpPr>
          <p:spPr>
            <a:xfrm>
              <a:off x="9136602" y="2404707"/>
              <a:ext cx="0" cy="461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21"/>
            <p:cNvCxnSpPr>
              <a:stCxn id="249" idx="7"/>
              <a:endCxn id="248" idx="3"/>
            </p:cNvCxnSpPr>
            <p:nvPr/>
          </p:nvCxnSpPr>
          <p:spPr>
            <a:xfrm rot="10800000" flipH="1">
              <a:off x="9255874" y="1751062"/>
              <a:ext cx="552900" cy="338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" name="Google Shape;263;p21"/>
            <p:cNvCxnSpPr>
              <a:stCxn id="248" idx="5"/>
              <a:endCxn id="250" idx="1"/>
            </p:cNvCxnSpPr>
            <p:nvPr/>
          </p:nvCxnSpPr>
          <p:spPr>
            <a:xfrm>
              <a:off x="10047466" y="1750926"/>
              <a:ext cx="597300" cy="288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64" name="Google Shape;264;p21"/>
            <p:cNvSpPr txBox="1"/>
            <p:nvPr/>
          </p:nvSpPr>
          <p:spPr>
            <a:xfrm>
              <a:off x="9069693" y="1708948"/>
              <a:ext cx="4512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1"/>
            <p:cNvSpPr txBox="1"/>
            <p:nvPr/>
          </p:nvSpPr>
          <p:spPr>
            <a:xfrm>
              <a:off x="9931154" y="2020555"/>
              <a:ext cx="4512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1"/>
            <p:cNvSpPr txBox="1"/>
            <p:nvPr/>
          </p:nvSpPr>
          <p:spPr>
            <a:xfrm>
              <a:off x="9207048" y="2418664"/>
              <a:ext cx="4512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1"/>
            <p:cNvSpPr txBox="1"/>
            <p:nvPr/>
          </p:nvSpPr>
          <p:spPr>
            <a:xfrm>
              <a:off x="8661072" y="2468416"/>
              <a:ext cx="4512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1"/>
            <p:cNvSpPr txBox="1"/>
            <p:nvPr/>
          </p:nvSpPr>
          <p:spPr>
            <a:xfrm>
              <a:off x="10238010" y="1532588"/>
              <a:ext cx="4512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28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1"/>
            <p:cNvSpPr txBox="1"/>
            <p:nvPr/>
          </p:nvSpPr>
          <p:spPr>
            <a:xfrm>
              <a:off x="9186006" y="3449858"/>
              <a:ext cx="4512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1"/>
            <p:cNvSpPr txBox="1"/>
            <p:nvPr/>
          </p:nvSpPr>
          <p:spPr>
            <a:xfrm>
              <a:off x="10376516" y="3357525"/>
              <a:ext cx="4512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1"/>
            <p:cNvSpPr txBox="1"/>
            <p:nvPr/>
          </p:nvSpPr>
          <p:spPr>
            <a:xfrm>
              <a:off x="9875958" y="2857614"/>
              <a:ext cx="4512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18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1"/>
            <p:cNvSpPr txBox="1"/>
            <p:nvPr/>
          </p:nvSpPr>
          <p:spPr>
            <a:xfrm>
              <a:off x="10857229" y="2330412"/>
              <a:ext cx="4512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16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3" name="Google Shape;27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80101"/>
            <a:ext cx="875754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1"/>
          <p:cNvSpPr txBox="1"/>
          <p:nvPr/>
        </p:nvSpPr>
        <p:spPr>
          <a:xfrm>
            <a:off x="683580" y="1985094"/>
            <a:ext cx="4270154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>
                <a:solidFill>
                  <a:srgbClr val="4D515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Kruskal's algorithm finds a minimum spanning forest of an undirected edge-weighted graph. If the graph is connected, it finds a minimum spanning tree. It is a greedy algorithm in graph theory as in each step it adds the next lowest-weight edge that will not form a cycle to the minimum spanning forest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5" name="Google Shape;27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34" y="4340866"/>
            <a:ext cx="983065" cy="84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11646" y="4344109"/>
            <a:ext cx="589110" cy="84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4071" y="4386103"/>
            <a:ext cx="983065" cy="84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5584" y="4373102"/>
            <a:ext cx="983065" cy="84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8787" y="4418116"/>
            <a:ext cx="983065" cy="84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7133" y="4373102"/>
            <a:ext cx="983065" cy="84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08922" y="5616571"/>
            <a:ext cx="616510" cy="102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8352" y="5588706"/>
            <a:ext cx="1028789" cy="102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64354" y="5686245"/>
            <a:ext cx="1028789" cy="102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6273" y="5660994"/>
            <a:ext cx="1028789" cy="102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39414" y="5569517"/>
            <a:ext cx="1028789" cy="102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11610" y="5035676"/>
            <a:ext cx="586791" cy="102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4126" y="5041115"/>
            <a:ext cx="586791" cy="102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17430" y="5025033"/>
            <a:ext cx="586791" cy="102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83120" y="5025033"/>
            <a:ext cx="586791" cy="102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14271" y="5039806"/>
            <a:ext cx="805450" cy="5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67820" y="5011001"/>
            <a:ext cx="805450" cy="5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46231" y="4878861"/>
            <a:ext cx="621055" cy="70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20740" y="5916611"/>
            <a:ext cx="706465" cy="66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14734" y="5912153"/>
            <a:ext cx="706465" cy="66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99349" y="4862265"/>
            <a:ext cx="398431" cy="1246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21"/>
          <p:cNvCxnSpPr/>
          <p:nvPr/>
        </p:nvCxnSpPr>
        <p:spPr>
          <a:xfrm flipH="1">
            <a:off x="4311610" y="5912153"/>
            <a:ext cx="127225" cy="14469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7" name="Google Shape;297;p21"/>
          <p:cNvCxnSpPr/>
          <p:nvPr/>
        </p:nvCxnSpPr>
        <p:spPr>
          <a:xfrm>
            <a:off x="6072289" y="5231996"/>
            <a:ext cx="0" cy="45424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8" name="Google Shape;298;p21"/>
          <p:cNvCxnSpPr/>
          <p:nvPr/>
        </p:nvCxnSpPr>
        <p:spPr>
          <a:xfrm flipH="1">
            <a:off x="5834126" y="5984498"/>
            <a:ext cx="90151" cy="11479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9" name="Google Shape;299;p21"/>
          <p:cNvCxnSpPr/>
          <p:nvPr/>
        </p:nvCxnSpPr>
        <p:spPr>
          <a:xfrm>
            <a:off x="7512545" y="5210369"/>
            <a:ext cx="8848" cy="47587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0" name="Google Shape;300;p21"/>
          <p:cNvCxnSpPr/>
          <p:nvPr/>
        </p:nvCxnSpPr>
        <p:spPr>
          <a:xfrm flipH="1">
            <a:off x="6945162" y="5912153"/>
            <a:ext cx="541974" cy="52189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1" name="Google Shape;301;p21"/>
          <p:cNvCxnSpPr/>
          <p:nvPr/>
        </p:nvCxnSpPr>
        <p:spPr>
          <a:xfrm flipH="1">
            <a:off x="10327239" y="5186759"/>
            <a:ext cx="18945" cy="49948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2" name="Google Shape;302;p21"/>
          <p:cNvCxnSpPr/>
          <p:nvPr/>
        </p:nvCxnSpPr>
        <p:spPr>
          <a:xfrm flipH="1">
            <a:off x="9968077" y="5984498"/>
            <a:ext cx="269568" cy="44954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3" name="Google Shape;303;p21"/>
          <p:cNvCxnSpPr/>
          <p:nvPr/>
        </p:nvCxnSpPr>
        <p:spPr>
          <a:xfrm flipH="1">
            <a:off x="9501814" y="4633674"/>
            <a:ext cx="370164" cy="3270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1636</Words>
  <Application>Microsoft Office PowerPoint</Application>
  <PresentationFormat>Widescreen</PresentationFormat>
  <Paragraphs>511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Noto Sans Symbols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Eswar Chand V</cp:lastModifiedBy>
  <cp:revision>4</cp:revision>
  <dcterms:modified xsi:type="dcterms:W3CDTF">2020-11-07T05:35:43Z</dcterms:modified>
</cp:coreProperties>
</file>